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257" r:id="rId3"/>
    <p:sldId id="259" r:id="rId4"/>
    <p:sldId id="262" r:id="rId5"/>
    <p:sldId id="271" r:id="rId6"/>
    <p:sldId id="272" r:id="rId7"/>
    <p:sldId id="264" r:id="rId8"/>
    <p:sldId id="265" r:id="rId9"/>
    <p:sldId id="266" r:id="rId10"/>
    <p:sldId id="267" r:id="rId11"/>
    <p:sldId id="268" r:id="rId12"/>
    <p:sldId id="269" r:id="rId1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4" d="100"/>
          <a:sy n="134" d="100"/>
        </p:scale>
        <p:origin x="-954" y="2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70D6500-7331-4E0C-AA8E-A4F4D4FA8B81}" type="datetimeFigureOut">
              <a:rPr lang="fr-FR" smtClean="0"/>
              <a:t>28/08/2018</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9C3F3E3-00FB-407D-B231-4FA1C7C8B31E}" type="slidenum">
              <a:rPr lang="fr-FR" smtClean="0"/>
              <a:t>‹N°›</a:t>
            </a:fld>
            <a:endParaRPr lang="fr-FR"/>
          </a:p>
        </p:txBody>
      </p:sp>
    </p:spTree>
    <p:extLst>
      <p:ext uri="{BB962C8B-B14F-4D97-AF65-F5344CB8AC3E}">
        <p14:creationId xmlns:p14="http://schemas.microsoft.com/office/powerpoint/2010/main" val="39798217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E16206C-9FD4-4AC1-BAF6-E4C0F586E71B}" type="datetimeFigureOut">
              <a:rPr lang="fr-FR" smtClean="0"/>
              <a:t>28/08/2018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2020844-84F2-4AF5-81F5-6E188EAAE520}" type="slidenum">
              <a:rPr lang="fr-FR" smtClean="0"/>
              <a:t>‹N°›</a:t>
            </a:fld>
            <a:endParaRPr lang="fr-FR"/>
          </a:p>
        </p:txBody>
      </p:sp>
    </p:spTree>
    <p:extLst>
      <p:ext uri="{BB962C8B-B14F-4D97-AF65-F5344CB8AC3E}">
        <p14:creationId xmlns:p14="http://schemas.microsoft.com/office/powerpoint/2010/main" val="42571063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p:cNvSpPr/>
          <p:nvPr userDrawn="1"/>
        </p:nvSpPr>
        <p:spPr>
          <a:xfrm>
            <a:off x="0" y="1916832"/>
            <a:ext cx="9144000" cy="33843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85800" y="2130425"/>
            <a:ext cx="7772400" cy="1470025"/>
          </a:xfrm>
        </p:spPr>
        <p:txBody>
          <a:bodyPr/>
          <a:lstStyle>
            <a:lvl1pPr algn="r">
              <a:defRPr>
                <a:solidFill>
                  <a:schemeClr val="bg1"/>
                </a:solidFill>
              </a:defRPr>
            </a:lvl1pPr>
          </a:lstStyle>
          <a:p>
            <a:r>
              <a:rPr lang="fr-FR" smtClean="0"/>
              <a:t>Modifiez le style du titre</a:t>
            </a:r>
            <a:endParaRPr lang="fr-FR" dirty="0"/>
          </a:p>
        </p:txBody>
      </p:sp>
      <p:sp>
        <p:nvSpPr>
          <p:cNvPr id="3" name="Sous-titre 2"/>
          <p:cNvSpPr>
            <a:spLocks noGrp="1"/>
          </p:cNvSpPr>
          <p:nvPr>
            <p:ph type="subTitle" idx="1"/>
          </p:nvPr>
        </p:nvSpPr>
        <p:spPr>
          <a:xfrm>
            <a:off x="651520" y="3645024"/>
            <a:ext cx="7840960" cy="1008112"/>
          </a:xfrm>
        </p:spPr>
        <p:txBody>
          <a:bodyPr>
            <a:normAutofit/>
          </a:bodyPr>
          <a:lstStyle>
            <a:lvl1pPr marL="0" indent="0" algn="r">
              <a:buNone/>
              <a:defRPr sz="2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FEA9ABF9-1275-4332-88BE-A628674DE3F1}" type="slidenum">
              <a:rPr lang="fr-FR" smtClean="0"/>
              <a:t>‹N°›</a:t>
            </a:fld>
            <a:endParaRPr lang="fr-FR"/>
          </a:p>
        </p:txBody>
      </p:sp>
      <p:sp>
        <p:nvSpPr>
          <p:cNvPr id="5" name="Rectangle 4"/>
          <p:cNvSpPr/>
          <p:nvPr userDrawn="1"/>
        </p:nvSpPr>
        <p:spPr>
          <a:xfrm>
            <a:off x="6084168" y="3429000"/>
            <a:ext cx="2232248" cy="14401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5736" y="548680"/>
            <a:ext cx="4176464" cy="847437"/>
          </a:xfrm>
          <a:prstGeom prst="rect">
            <a:avLst/>
          </a:prstGeom>
        </p:spPr>
      </p:pic>
      <p:sp>
        <p:nvSpPr>
          <p:cNvPr id="8" name="Espace réservé du pied de page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lumMod val="50000"/>
                  </a:schemeClr>
                </a:solidFill>
              </a:defRPr>
            </a:lvl1pPr>
          </a:lstStyle>
          <a:p>
            <a:r>
              <a:rPr lang="fr-FR" smtClean="0"/>
              <a:t>UE 10 XX</a:t>
            </a:r>
            <a:endParaRPr lang="fr-FR" dirty="0"/>
          </a:p>
        </p:txBody>
      </p:sp>
    </p:spTree>
    <p:extLst>
      <p:ext uri="{BB962C8B-B14F-4D97-AF65-F5344CB8AC3E}">
        <p14:creationId xmlns:p14="http://schemas.microsoft.com/office/powerpoint/2010/main" val="39298408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fin">
    <p:spTree>
      <p:nvGrpSpPr>
        <p:cNvPr id="1" name=""/>
        <p:cNvGrpSpPr/>
        <p:nvPr/>
      </p:nvGrpSpPr>
      <p:grpSpPr>
        <a:xfrm>
          <a:off x="0" y="0"/>
          <a:ext cx="0" cy="0"/>
          <a:chOff x="0" y="0"/>
          <a:chExt cx="0" cy="0"/>
        </a:xfrm>
      </p:grpSpPr>
      <p:sp>
        <p:nvSpPr>
          <p:cNvPr id="5" name="Rectangle 4"/>
          <p:cNvSpPr/>
          <p:nvPr userDrawn="1"/>
        </p:nvSpPr>
        <p:spPr>
          <a:xfrm>
            <a:off x="0" y="1916832"/>
            <a:ext cx="9144000" cy="33843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611560" y="2492896"/>
            <a:ext cx="8157592" cy="1143000"/>
          </a:xfrm>
        </p:spPr>
        <p:txBody>
          <a:bodyPr>
            <a:normAutofit/>
          </a:bodyPr>
          <a:lstStyle>
            <a:lvl1pPr algn="l">
              <a:defRPr sz="2400">
                <a:solidFill>
                  <a:schemeClr val="bg1"/>
                </a:solidFill>
              </a:defRPr>
            </a:lvl1pPr>
          </a:lstStyle>
          <a:p>
            <a:r>
              <a:rPr lang="fr-FR" smtClean="0"/>
              <a:t>Modifiez le style du titre</a:t>
            </a:r>
            <a:endParaRPr lang="fr-FR" dirty="0"/>
          </a:p>
        </p:txBody>
      </p:sp>
      <p:sp>
        <p:nvSpPr>
          <p:cNvPr id="4" name="Espace réservé du numéro de diapositive 3"/>
          <p:cNvSpPr>
            <a:spLocks noGrp="1"/>
          </p:cNvSpPr>
          <p:nvPr>
            <p:ph type="sldNum" sz="quarter" idx="11"/>
          </p:nvPr>
        </p:nvSpPr>
        <p:spPr/>
        <p:txBody>
          <a:bodyPr/>
          <a:lstStyle/>
          <a:p>
            <a:fld id="{FEA9ABF9-1275-4332-88BE-A628674DE3F1}" type="slidenum">
              <a:rPr lang="fr-FR" smtClean="0"/>
              <a:t>‹N°›</a:t>
            </a:fld>
            <a:endParaRPr lang="fr-FR"/>
          </a:p>
        </p:txBody>
      </p:sp>
      <p:sp>
        <p:nvSpPr>
          <p:cNvPr id="6" name="Rectangle 5"/>
          <p:cNvSpPr/>
          <p:nvPr userDrawn="1"/>
        </p:nvSpPr>
        <p:spPr>
          <a:xfrm>
            <a:off x="683568" y="3501008"/>
            <a:ext cx="2232248" cy="14401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pied de page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lumMod val="50000"/>
                  </a:schemeClr>
                </a:solidFill>
              </a:defRPr>
            </a:lvl1pPr>
          </a:lstStyle>
          <a:p>
            <a:r>
              <a:rPr lang="fr-FR" smtClean="0"/>
              <a:t>UE 10 XX</a:t>
            </a:r>
            <a:endParaRPr lang="fr-FR" dirty="0"/>
          </a:p>
        </p:txBody>
      </p:sp>
    </p:spTree>
    <p:extLst>
      <p:ext uri="{BB962C8B-B14F-4D97-AF65-F5344CB8AC3E}">
        <p14:creationId xmlns:p14="http://schemas.microsoft.com/office/powerpoint/2010/main" val="17886174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2"/>
          </p:nvPr>
        </p:nvSpPr>
        <p:spPr/>
        <p:txBody>
          <a:bodyPr/>
          <a:lstStyle/>
          <a:p>
            <a:fld id="{FEA9ABF9-1275-4332-88BE-A628674DE3F1}" type="slidenum">
              <a:rPr lang="fr-FR" smtClean="0"/>
              <a:t>‹N°›</a:t>
            </a:fld>
            <a:endParaRPr lang="fr-FR"/>
          </a:p>
        </p:txBody>
      </p:sp>
      <p:sp>
        <p:nvSpPr>
          <p:cNvPr id="5" name="Espace réservé du pied de page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lumMod val="50000"/>
                  </a:schemeClr>
                </a:solidFill>
              </a:defRPr>
            </a:lvl1pPr>
          </a:lstStyle>
          <a:p>
            <a:r>
              <a:rPr lang="fr-FR" smtClean="0"/>
              <a:t>UE 10 XX</a:t>
            </a:r>
            <a:endParaRPr lang="fr-FR" dirty="0"/>
          </a:p>
        </p:txBody>
      </p:sp>
    </p:spTree>
    <p:extLst>
      <p:ext uri="{BB962C8B-B14F-4D97-AF65-F5344CB8AC3E}">
        <p14:creationId xmlns:p14="http://schemas.microsoft.com/office/powerpoint/2010/main" val="29587377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0" cap="all"/>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u numéro de diapositive 5"/>
          <p:cNvSpPr>
            <a:spLocks noGrp="1"/>
          </p:cNvSpPr>
          <p:nvPr>
            <p:ph type="sldNum" sz="quarter" idx="12"/>
          </p:nvPr>
        </p:nvSpPr>
        <p:spPr/>
        <p:txBody>
          <a:bodyPr/>
          <a:lstStyle/>
          <a:p>
            <a:fld id="{FEA9ABF9-1275-4332-88BE-A628674DE3F1}" type="slidenum">
              <a:rPr lang="fr-FR" smtClean="0"/>
              <a:t>‹N°›</a:t>
            </a:fld>
            <a:endParaRPr lang="fr-FR"/>
          </a:p>
        </p:txBody>
      </p:sp>
      <p:sp>
        <p:nvSpPr>
          <p:cNvPr id="5" name="Espace réservé du pied de page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lumMod val="50000"/>
                  </a:schemeClr>
                </a:solidFill>
              </a:defRPr>
            </a:lvl1pPr>
          </a:lstStyle>
          <a:p>
            <a:r>
              <a:rPr lang="fr-FR" smtClean="0"/>
              <a:t>UE 10 XX</a:t>
            </a:r>
            <a:endParaRPr lang="fr-FR" dirty="0"/>
          </a:p>
        </p:txBody>
      </p:sp>
    </p:spTree>
    <p:extLst>
      <p:ext uri="{BB962C8B-B14F-4D97-AF65-F5344CB8AC3E}">
        <p14:creationId xmlns:p14="http://schemas.microsoft.com/office/powerpoint/2010/main" val="23196057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sz="quarter" idx="12"/>
          </p:nvPr>
        </p:nvSpPr>
        <p:spPr/>
        <p:txBody>
          <a:bodyPr/>
          <a:lstStyle/>
          <a:p>
            <a:fld id="{FEA9ABF9-1275-4332-88BE-A628674DE3F1}" type="slidenum">
              <a:rPr lang="fr-FR" smtClean="0"/>
              <a:t>‹N°›</a:t>
            </a:fld>
            <a:endParaRPr lang="fr-FR"/>
          </a:p>
        </p:txBody>
      </p:sp>
      <p:sp>
        <p:nvSpPr>
          <p:cNvPr id="6" name="Espace réservé du pied de page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lumMod val="50000"/>
                  </a:schemeClr>
                </a:solidFill>
              </a:defRPr>
            </a:lvl1pPr>
          </a:lstStyle>
          <a:p>
            <a:r>
              <a:rPr lang="fr-FR" smtClean="0"/>
              <a:t>UE 10 XX</a:t>
            </a:r>
            <a:endParaRPr lang="fr-FR" dirty="0"/>
          </a:p>
        </p:txBody>
      </p:sp>
    </p:spTree>
    <p:extLst>
      <p:ext uri="{BB962C8B-B14F-4D97-AF65-F5344CB8AC3E}">
        <p14:creationId xmlns:p14="http://schemas.microsoft.com/office/powerpoint/2010/main" val="6112421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numéro de diapositive 8"/>
          <p:cNvSpPr>
            <a:spLocks noGrp="1"/>
          </p:cNvSpPr>
          <p:nvPr>
            <p:ph type="sldNum" sz="quarter" idx="12"/>
          </p:nvPr>
        </p:nvSpPr>
        <p:spPr/>
        <p:txBody>
          <a:bodyPr/>
          <a:lstStyle/>
          <a:p>
            <a:fld id="{FEA9ABF9-1275-4332-88BE-A628674DE3F1}" type="slidenum">
              <a:rPr lang="fr-FR" smtClean="0"/>
              <a:t>‹N°›</a:t>
            </a:fld>
            <a:endParaRPr lang="fr-FR"/>
          </a:p>
        </p:txBody>
      </p:sp>
      <p:sp>
        <p:nvSpPr>
          <p:cNvPr id="8" name="Espace réservé du pied de page 3"/>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algn="ctr">
              <a:defRPr sz="900">
                <a:solidFill>
                  <a:schemeClr val="bg1">
                    <a:lumMod val="50000"/>
                  </a:schemeClr>
                </a:solidFill>
              </a:defRPr>
            </a:lvl1pPr>
          </a:lstStyle>
          <a:p>
            <a:r>
              <a:rPr lang="fr-FR" smtClean="0"/>
              <a:t>UE 10 XX</a:t>
            </a:r>
            <a:endParaRPr lang="fr-FR" dirty="0"/>
          </a:p>
        </p:txBody>
      </p:sp>
    </p:spTree>
    <p:extLst>
      <p:ext uri="{BB962C8B-B14F-4D97-AF65-F5344CB8AC3E}">
        <p14:creationId xmlns:p14="http://schemas.microsoft.com/office/powerpoint/2010/main" val="4019354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5" name="Espace réservé du numéro de diapositive 4"/>
          <p:cNvSpPr>
            <a:spLocks noGrp="1"/>
          </p:cNvSpPr>
          <p:nvPr>
            <p:ph type="sldNum" sz="quarter" idx="12"/>
          </p:nvPr>
        </p:nvSpPr>
        <p:spPr/>
        <p:txBody>
          <a:bodyPr/>
          <a:lstStyle/>
          <a:p>
            <a:fld id="{FEA9ABF9-1275-4332-88BE-A628674DE3F1}" type="slidenum">
              <a:rPr lang="fr-FR" smtClean="0"/>
              <a:t>‹N°›</a:t>
            </a:fld>
            <a:endParaRPr lang="fr-FR"/>
          </a:p>
        </p:txBody>
      </p:sp>
      <p:sp>
        <p:nvSpPr>
          <p:cNvPr id="4" name="Espace réservé du pied de page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lumMod val="50000"/>
                  </a:schemeClr>
                </a:solidFill>
              </a:defRPr>
            </a:lvl1pPr>
          </a:lstStyle>
          <a:p>
            <a:r>
              <a:rPr lang="fr-FR" smtClean="0"/>
              <a:t>UE 10 XX</a:t>
            </a:r>
            <a:endParaRPr lang="fr-FR" dirty="0"/>
          </a:p>
        </p:txBody>
      </p:sp>
    </p:spTree>
    <p:extLst>
      <p:ext uri="{BB962C8B-B14F-4D97-AF65-F5344CB8AC3E}">
        <p14:creationId xmlns:p14="http://schemas.microsoft.com/office/powerpoint/2010/main" val="22645087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EA9ABF9-1275-4332-88BE-A628674DE3F1}" type="slidenum">
              <a:rPr lang="fr-FR" smtClean="0"/>
              <a:t>‹N°›</a:t>
            </a:fld>
            <a:endParaRPr lang="fr-FR"/>
          </a:p>
        </p:txBody>
      </p:sp>
      <p:sp>
        <p:nvSpPr>
          <p:cNvPr id="3" name="Espace réservé du pied de page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lumMod val="50000"/>
                  </a:schemeClr>
                </a:solidFill>
              </a:defRPr>
            </a:lvl1pPr>
          </a:lstStyle>
          <a:p>
            <a:r>
              <a:rPr lang="fr-FR" smtClean="0"/>
              <a:t>UE 10 XX</a:t>
            </a:r>
            <a:endParaRPr lang="fr-FR" dirty="0"/>
          </a:p>
        </p:txBody>
      </p:sp>
    </p:spTree>
    <p:extLst>
      <p:ext uri="{BB962C8B-B14F-4D97-AF65-F5344CB8AC3E}">
        <p14:creationId xmlns:p14="http://schemas.microsoft.com/office/powerpoint/2010/main" val="20836992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u numéro de diapositive 6"/>
          <p:cNvSpPr>
            <a:spLocks noGrp="1"/>
          </p:cNvSpPr>
          <p:nvPr>
            <p:ph type="sldNum" sz="quarter" idx="12"/>
          </p:nvPr>
        </p:nvSpPr>
        <p:spPr/>
        <p:txBody>
          <a:bodyPr/>
          <a:lstStyle/>
          <a:p>
            <a:fld id="{FEA9ABF9-1275-4332-88BE-A628674DE3F1}" type="slidenum">
              <a:rPr lang="fr-FR" smtClean="0"/>
              <a:t>‹N°›</a:t>
            </a:fld>
            <a:endParaRPr lang="fr-FR"/>
          </a:p>
        </p:txBody>
      </p:sp>
      <p:sp>
        <p:nvSpPr>
          <p:cNvPr id="6" name="Espace réservé du pied de page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lumMod val="50000"/>
                  </a:schemeClr>
                </a:solidFill>
              </a:defRPr>
            </a:lvl1pPr>
          </a:lstStyle>
          <a:p>
            <a:r>
              <a:rPr lang="fr-FR" smtClean="0"/>
              <a:t>UE 10 XX</a:t>
            </a:r>
            <a:endParaRPr lang="fr-FR" dirty="0"/>
          </a:p>
        </p:txBody>
      </p:sp>
    </p:spTree>
    <p:extLst>
      <p:ext uri="{BB962C8B-B14F-4D97-AF65-F5344CB8AC3E}">
        <p14:creationId xmlns:p14="http://schemas.microsoft.com/office/powerpoint/2010/main" val="413860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u numéro de diapositive 6"/>
          <p:cNvSpPr>
            <a:spLocks noGrp="1"/>
          </p:cNvSpPr>
          <p:nvPr>
            <p:ph type="sldNum" sz="quarter" idx="12"/>
          </p:nvPr>
        </p:nvSpPr>
        <p:spPr/>
        <p:txBody>
          <a:bodyPr/>
          <a:lstStyle/>
          <a:p>
            <a:fld id="{FEA9ABF9-1275-4332-88BE-A628674DE3F1}" type="slidenum">
              <a:rPr lang="fr-FR" smtClean="0"/>
              <a:t>‹N°›</a:t>
            </a:fld>
            <a:endParaRPr lang="fr-FR"/>
          </a:p>
        </p:txBody>
      </p:sp>
      <p:sp>
        <p:nvSpPr>
          <p:cNvPr id="6" name="Espace réservé du pied de page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lumMod val="50000"/>
                  </a:schemeClr>
                </a:solidFill>
              </a:defRPr>
            </a:lvl1pPr>
          </a:lstStyle>
          <a:p>
            <a:r>
              <a:rPr lang="fr-FR" smtClean="0"/>
              <a:t>UE 10 XX</a:t>
            </a:r>
            <a:endParaRPr lang="fr-FR" dirty="0"/>
          </a:p>
        </p:txBody>
      </p:sp>
    </p:spTree>
    <p:extLst>
      <p:ext uri="{BB962C8B-B14F-4D97-AF65-F5344CB8AC3E}">
        <p14:creationId xmlns:p14="http://schemas.microsoft.com/office/powerpoint/2010/main" val="25803683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9ABF9-1275-4332-88BE-A628674DE3F1}" type="slidenum">
              <a:rPr lang="fr-FR" smtClean="0"/>
              <a:t>‹N°›</a:t>
            </a:fld>
            <a:endParaRPr lang="fr-FR"/>
          </a:p>
        </p:txBody>
      </p:sp>
      <p:pic>
        <p:nvPicPr>
          <p:cNvPr id="5" name="Imag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3528" y="6381328"/>
            <a:ext cx="1546872" cy="313872"/>
          </a:xfrm>
          <a:prstGeom prst="rect">
            <a:avLst/>
          </a:prstGeom>
        </p:spPr>
      </p:pic>
      <p:sp>
        <p:nvSpPr>
          <p:cNvPr id="4" name="Espace réservé du pied de page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lumMod val="50000"/>
                  </a:schemeClr>
                </a:solidFill>
              </a:defRPr>
            </a:lvl1pPr>
          </a:lstStyle>
          <a:p>
            <a:r>
              <a:rPr lang="fr-FR" smtClean="0"/>
              <a:t>UE 10 XX</a:t>
            </a:r>
            <a:endParaRPr lang="fr-FR" dirty="0"/>
          </a:p>
        </p:txBody>
      </p:sp>
    </p:spTree>
    <p:extLst>
      <p:ext uri="{BB962C8B-B14F-4D97-AF65-F5344CB8AC3E}">
        <p14:creationId xmlns:p14="http://schemas.microsoft.com/office/powerpoint/2010/main" val="2069075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accent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algn="l"/>
            <a:r>
              <a:rPr lang="fr-FR" sz="4000" dirty="0" smtClean="0"/>
              <a:t/>
            </a:r>
            <a:br>
              <a:rPr lang="fr-FR" sz="4000" dirty="0" smtClean="0"/>
            </a:br>
            <a:r>
              <a:rPr lang="fr-FR" sz="4000" dirty="0" smtClean="0"/>
              <a:t>Refonte iae-paris.com</a:t>
            </a:r>
            <a:br>
              <a:rPr lang="fr-FR" sz="4000" dirty="0" smtClean="0"/>
            </a:br>
            <a:r>
              <a:rPr lang="fr-FR" dirty="0" smtClean="0"/>
              <a:t/>
            </a:r>
            <a:br>
              <a:rPr lang="fr-FR" dirty="0" smtClean="0"/>
            </a:br>
            <a:r>
              <a:rPr lang="fr-FR" dirty="0" smtClean="0"/>
              <a:t/>
            </a:r>
            <a:br>
              <a:rPr lang="fr-FR" dirty="0" smtClean="0"/>
            </a:br>
            <a:endParaRPr lang="fr-FR" dirty="0"/>
          </a:p>
        </p:txBody>
      </p:sp>
      <p:sp>
        <p:nvSpPr>
          <p:cNvPr id="3" name="Sous-titre 2"/>
          <p:cNvSpPr>
            <a:spLocks noGrp="1"/>
          </p:cNvSpPr>
          <p:nvPr>
            <p:ph type="subTitle" idx="1"/>
          </p:nvPr>
        </p:nvSpPr>
        <p:spPr/>
        <p:txBody>
          <a:bodyPr/>
          <a:lstStyle/>
          <a:p>
            <a:r>
              <a:rPr lang="fr-FR" dirty="0" smtClean="0"/>
              <a:t>Les premiers axes de la refonte</a:t>
            </a:r>
            <a:br>
              <a:rPr lang="fr-FR" dirty="0" smtClean="0"/>
            </a:br>
            <a:r>
              <a:rPr lang="fr-FR" sz="1200" dirty="0" smtClean="0"/>
              <a:t>Juillet 2018 </a:t>
            </a:r>
            <a:endParaRPr lang="fr-FR" sz="1200" dirty="0"/>
          </a:p>
        </p:txBody>
      </p:sp>
    </p:spTree>
    <p:extLst>
      <p:ext uri="{BB962C8B-B14F-4D97-AF65-F5344CB8AC3E}">
        <p14:creationId xmlns:p14="http://schemas.microsoft.com/office/powerpoint/2010/main" val="3818531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enjeux de la refonte</a:t>
            </a:r>
            <a:br>
              <a:rPr lang="fr-FR" dirty="0" smtClean="0"/>
            </a:br>
            <a:r>
              <a:rPr lang="fr-FR" sz="1600" b="1" u="sng" dirty="0" smtClean="0"/>
              <a:t>Enjeux graphiques</a:t>
            </a:r>
            <a:r>
              <a:rPr lang="fr-FR" sz="1600" b="1" dirty="0"/>
              <a:t/>
            </a:r>
            <a:br>
              <a:rPr lang="fr-FR" sz="1600" b="1" dirty="0"/>
            </a:br>
            <a:endParaRPr lang="fr-FR" sz="1600" dirty="0"/>
          </a:p>
        </p:txBody>
      </p:sp>
      <p:sp>
        <p:nvSpPr>
          <p:cNvPr id="3" name="Espace réservé du contenu 2"/>
          <p:cNvSpPr>
            <a:spLocks noGrp="1"/>
          </p:cNvSpPr>
          <p:nvPr>
            <p:ph idx="1"/>
          </p:nvPr>
        </p:nvSpPr>
        <p:spPr>
          <a:xfrm>
            <a:off x="230832" y="1423317"/>
            <a:ext cx="8229600" cy="4525963"/>
          </a:xfrm>
        </p:spPr>
        <p:txBody>
          <a:bodyPr>
            <a:normAutofit fontScale="92500" lnSpcReduction="20000"/>
          </a:bodyPr>
          <a:lstStyle/>
          <a:p>
            <a:endParaRPr lang="fr-FR" sz="2000" b="1" dirty="0"/>
          </a:p>
          <a:p>
            <a:pPr marL="0" indent="0">
              <a:buNone/>
            </a:pPr>
            <a:r>
              <a:rPr lang="fr-FR" sz="1700" b="1" dirty="0">
                <a:solidFill>
                  <a:schemeClr val="accent6"/>
                </a:solidFill>
              </a:rPr>
              <a:t>Rafraîchir le design pour améliorer l’expérience </a:t>
            </a:r>
            <a:r>
              <a:rPr lang="fr-FR" sz="1700" b="1" dirty="0" smtClean="0">
                <a:solidFill>
                  <a:schemeClr val="accent6"/>
                </a:solidFill>
              </a:rPr>
              <a:t>utilisateur et pour favoriser </a:t>
            </a:r>
            <a:r>
              <a:rPr lang="fr-FR" sz="1700" b="1" dirty="0">
                <a:solidFill>
                  <a:schemeClr val="accent6"/>
                </a:solidFill>
              </a:rPr>
              <a:t>l’attractivité des contenus</a:t>
            </a:r>
            <a:r>
              <a:rPr lang="fr-FR" sz="2000" b="1" dirty="0"/>
              <a:t/>
            </a:r>
            <a:br>
              <a:rPr lang="fr-FR" sz="2000" b="1" dirty="0"/>
            </a:br>
            <a:endParaRPr lang="fr-FR" sz="2000" b="1" dirty="0"/>
          </a:p>
          <a:p>
            <a:pPr marL="685800" lvl="1">
              <a:buFontTx/>
              <a:buChar char="-"/>
            </a:pPr>
            <a:r>
              <a:rPr lang="fr-FR" sz="1600" dirty="0" smtClean="0"/>
              <a:t>S’appuyer sur le </a:t>
            </a:r>
            <a:r>
              <a:rPr lang="fr-FR" sz="1600" b="1" dirty="0" smtClean="0"/>
              <a:t>nouveau territoire graphique de l’IAE Paris </a:t>
            </a:r>
            <a:r>
              <a:rPr lang="fr-FR" sz="1600" dirty="0" smtClean="0"/>
              <a:t>pour décliner les </a:t>
            </a:r>
            <a:r>
              <a:rPr lang="fr-FR" sz="1600" dirty="0" err="1" smtClean="0"/>
              <a:t>templates</a:t>
            </a:r>
            <a:r>
              <a:rPr lang="fr-FR" sz="1600" dirty="0" smtClean="0"/>
              <a:t> du site et faire </a:t>
            </a:r>
            <a:r>
              <a:rPr lang="fr-FR" sz="1600" dirty="0"/>
              <a:t>évoluer la charte </a:t>
            </a:r>
            <a:r>
              <a:rPr lang="fr-FR" sz="1600" dirty="0" smtClean="0"/>
              <a:t>graphique</a:t>
            </a:r>
            <a:br>
              <a:rPr lang="fr-FR" sz="1600" dirty="0" smtClean="0"/>
            </a:br>
            <a:endParaRPr lang="fr-FR" sz="1600" dirty="0"/>
          </a:p>
          <a:p>
            <a:pPr marL="685800" lvl="1">
              <a:buFontTx/>
              <a:buChar char="-"/>
            </a:pPr>
            <a:r>
              <a:rPr lang="fr-FR" sz="1600" dirty="0" smtClean="0"/>
              <a:t>Mettre </a:t>
            </a:r>
            <a:r>
              <a:rPr lang="fr-FR" sz="1600" dirty="0"/>
              <a:t>le </a:t>
            </a:r>
            <a:r>
              <a:rPr lang="fr-FR" sz="1600" b="1" dirty="0"/>
              <a:t>webdesign au service de l’ergonomie </a:t>
            </a:r>
            <a:r>
              <a:rPr lang="fr-FR" sz="1600" dirty="0"/>
              <a:t>(hiérarchisation de l’information), </a:t>
            </a:r>
            <a:r>
              <a:rPr lang="fr-FR" sz="1600" b="1" dirty="0" smtClean="0"/>
              <a:t>du contenu </a:t>
            </a:r>
            <a:r>
              <a:rPr lang="fr-FR" sz="1600" dirty="0" smtClean="0"/>
              <a:t>(feuille de style)</a:t>
            </a:r>
            <a:r>
              <a:rPr lang="fr-FR" sz="1600" b="1" dirty="0" smtClean="0"/>
              <a:t>, du référencement </a:t>
            </a:r>
            <a:r>
              <a:rPr lang="fr-FR" sz="1600" b="1" dirty="0"/>
              <a:t>et du mobile</a:t>
            </a:r>
            <a:r>
              <a:rPr lang="fr-FR" sz="1600" dirty="0"/>
              <a:t> (responsive </a:t>
            </a:r>
            <a:r>
              <a:rPr lang="fr-FR" sz="1600" dirty="0" smtClean="0"/>
              <a:t>design)</a:t>
            </a:r>
            <a:br>
              <a:rPr lang="fr-FR" sz="1600" dirty="0" smtClean="0"/>
            </a:br>
            <a:endParaRPr lang="fr-FR" sz="1600" dirty="0" smtClean="0"/>
          </a:p>
          <a:p>
            <a:pPr marL="685800" lvl="1">
              <a:buFontTx/>
              <a:buChar char="-"/>
            </a:pPr>
            <a:r>
              <a:rPr lang="fr-FR" sz="1600" b="1" dirty="0"/>
              <a:t>Optimiser la lisibilité </a:t>
            </a:r>
            <a:r>
              <a:rPr lang="fr-FR" sz="1600" dirty="0"/>
              <a:t>sur le </a:t>
            </a:r>
            <a:r>
              <a:rPr lang="fr-FR" sz="1600" dirty="0" smtClean="0"/>
              <a:t>site</a:t>
            </a:r>
          </a:p>
          <a:p>
            <a:pPr marL="685800" lvl="1">
              <a:buFontTx/>
              <a:buChar char="-"/>
            </a:pPr>
            <a:endParaRPr lang="fr-FR" sz="1600" dirty="0"/>
          </a:p>
          <a:p>
            <a:pPr marL="685800" lvl="1">
              <a:buFontTx/>
              <a:buChar char="-"/>
            </a:pPr>
            <a:r>
              <a:rPr lang="fr-FR" sz="1600" b="1" dirty="0" smtClean="0"/>
              <a:t>En interne, développer les </a:t>
            </a:r>
            <a:r>
              <a:rPr lang="fr-FR" sz="1600" b="1" dirty="0"/>
              <a:t>contenus </a:t>
            </a:r>
            <a:r>
              <a:rPr lang="fr-FR" sz="1600" b="1" dirty="0" err="1" smtClean="0"/>
              <a:t>rich</a:t>
            </a:r>
            <a:r>
              <a:rPr lang="fr-FR" sz="1600" b="1" dirty="0" smtClean="0"/>
              <a:t> medias </a:t>
            </a:r>
            <a:r>
              <a:rPr lang="fr-FR" sz="1600" dirty="0" smtClean="0"/>
              <a:t>: bannières, photos</a:t>
            </a:r>
            <a:r>
              <a:rPr lang="fr-FR" sz="1600" dirty="0"/>
              <a:t>, vidéos, infographies</a:t>
            </a:r>
            <a:r>
              <a:rPr lang="fr-FR" sz="1600" dirty="0" smtClean="0"/>
              <a:t>, etc.</a:t>
            </a:r>
            <a:br>
              <a:rPr lang="fr-FR" sz="1600" dirty="0" smtClean="0"/>
            </a:br>
            <a:endParaRPr lang="fr-FR" sz="1600" dirty="0"/>
          </a:p>
          <a:p>
            <a:endParaRPr lang="fr-FR" sz="2000" b="1" dirty="0"/>
          </a:p>
          <a:p>
            <a:pPr marL="0" indent="0">
              <a:buNone/>
            </a:pPr>
            <a:r>
              <a:rPr lang="fr-FR" sz="2000" b="1" dirty="0" smtClean="0"/>
              <a:t/>
            </a:r>
            <a:br>
              <a:rPr lang="fr-FR" sz="2000" b="1" dirty="0" smtClean="0"/>
            </a:br>
            <a:r>
              <a:rPr lang="fr-FR" sz="2000" b="1" dirty="0" smtClean="0"/>
              <a:t/>
            </a:r>
            <a:br>
              <a:rPr lang="fr-FR" sz="2000" b="1" dirty="0" smtClean="0"/>
            </a:br>
            <a:endParaRPr lang="fr-FR" sz="1800" b="1" dirty="0"/>
          </a:p>
        </p:txBody>
      </p:sp>
      <p:sp>
        <p:nvSpPr>
          <p:cNvPr id="4" name="Espace réservé du numéro de diapositive 3"/>
          <p:cNvSpPr>
            <a:spLocks noGrp="1"/>
          </p:cNvSpPr>
          <p:nvPr>
            <p:ph type="sldNum" sz="quarter" idx="12"/>
          </p:nvPr>
        </p:nvSpPr>
        <p:spPr/>
        <p:txBody>
          <a:bodyPr/>
          <a:lstStyle/>
          <a:p>
            <a:fld id="{FEA9ABF9-1275-4332-88BE-A628674DE3F1}" type="slidenum">
              <a:rPr lang="fr-FR" smtClean="0"/>
              <a:t>10</a:t>
            </a:fld>
            <a:endParaRPr lang="fr-FR"/>
          </a:p>
        </p:txBody>
      </p:sp>
      <p:sp>
        <p:nvSpPr>
          <p:cNvPr id="5" name="Espace réservé du pied de page 4"/>
          <p:cNvSpPr>
            <a:spLocks noGrp="1"/>
          </p:cNvSpPr>
          <p:nvPr>
            <p:ph type="ftr" sz="quarter" idx="3"/>
          </p:nvPr>
        </p:nvSpPr>
        <p:spPr/>
        <p:txBody>
          <a:bodyPr/>
          <a:lstStyle/>
          <a:p>
            <a:r>
              <a:rPr lang="fr-FR" dirty="0"/>
              <a:t>Iae-paris.com, c’est quoi aujourd’hui – Juin 2018</a:t>
            </a:r>
          </a:p>
        </p:txBody>
      </p:sp>
    </p:spTree>
    <p:extLst>
      <p:ext uri="{BB962C8B-B14F-4D97-AF65-F5344CB8AC3E}">
        <p14:creationId xmlns:p14="http://schemas.microsoft.com/office/powerpoint/2010/main" val="3477817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Méthodologie de travail</a:t>
            </a:r>
            <a:r>
              <a:rPr lang="fr-FR" sz="1600" b="1" dirty="0"/>
              <a:t/>
            </a:r>
            <a:br>
              <a:rPr lang="fr-FR" sz="1600" b="1" dirty="0"/>
            </a:br>
            <a:endParaRPr lang="fr-FR" sz="1600" dirty="0"/>
          </a:p>
        </p:txBody>
      </p:sp>
      <p:sp>
        <p:nvSpPr>
          <p:cNvPr id="3" name="Espace réservé du contenu 2"/>
          <p:cNvSpPr>
            <a:spLocks noGrp="1"/>
          </p:cNvSpPr>
          <p:nvPr>
            <p:ph idx="1"/>
          </p:nvPr>
        </p:nvSpPr>
        <p:spPr>
          <a:xfrm>
            <a:off x="230832" y="1423317"/>
            <a:ext cx="8229600" cy="4525963"/>
          </a:xfrm>
        </p:spPr>
        <p:txBody>
          <a:bodyPr>
            <a:normAutofit fontScale="85000" lnSpcReduction="20000"/>
          </a:bodyPr>
          <a:lstStyle/>
          <a:p>
            <a:pPr marL="0" indent="0">
              <a:buNone/>
            </a:pPr>
            <a:r>
              <a:rPr lang="fr-FR" sz="2000" b="1" dirty="0" smtClean="0">
                <a:solidFill>
                  <a:schemeClr val="accent6"/>
                </a:solidFill>
              </a:rPr>
              <a:t>Les acteurs de la refonte d’iae-paris.com : la nécessaire mobilisation de tous !</a:t>
            </a:r>
            <a:r>
              <a:rPr lang="fr-FR" sz="2000" b="1" dirty="0" smtClean="0"/>
              <a:t/>
            </a:r>
            <a:br>
              <a:rPr lang="fr-FR" sz="2000" b="1" dirty="0" smtClean="0"/>
            </a:br>
            <a:endParaRPr lang="fr-FR" sz="2000" b="1" dirty="0" smtClean="0"/>
          </a:p>
          <a:p>
            <a:pPr lvl="1"/>
            <a:r>
              <a:rPr lang="fr-FR" sz="1600" b="1" dirty="0" smtClean="0"/>
              <a:t>Une gestion de projet portée par le service communication, supervisée par la direction</a:t>
            </a:r>
            <a:br>
              <a:rPr lang="fr-FR" sz="1600" b="1" dirty="0" smtClean="0"/>
            </a:br>
            <a:endParaRPr lang="fr-FR" sz="1600" b="1" dirty="0" smtClean="0"/>
          </a:p>
          <a:p>
            <a:pPr lvl="1"/>
            <a:r>
              <a:rPr lang="fr-FR" sz="1600" b="1" dirty="0" smtClean="0"/>
              <a:t>Une </a:t>
            </a:r>
            <a:r>
              <a:rPr lang="fr-FR" sz="1600" b="1" dirty="0" err="1" smtClean="0"/>
              <a:t>co</a:t>
            </a:r>
            <a:r>
              <a:rPr lang="fr-FR" sz="1600" b="1" dirty="0" smtClean="0"/>
              <a:t>-construction avec la communauté IAE </a:t>
            </a:r>
            <a:r>
              <a:rPr lang="fr-FR" sz="1600" dirty="0" smtClean="0"/>
              <a:t>afin de cerner les attentes et besoins des utilisateurs, d’amorcer une nouvelle collaboration éditoriale et de favoriser l’appropriation </a:t>
            </a:r>
            <a:br>
              <a:rPr lang="fr-FR" sz="1600" dirty="0" smtClean="0"/>
            </a:br>
            <a:r>
              <a:rPr lang="fr-FR" sz="1600" dirty="0" smtClean="0"/>
              <a:t>du futur site  </a:t>
            </a:r>
          </a:p>
          <a:p>
            <a:pPr lvl="2"/>
            <a:r>
              <a:rPr lang="fr-FR" sz="1200" dirty="0"/>
              <a:t>Un groupe de travail dédié représentatif (direction, formation, recherche, enseignants, étudiants, </a:t>
            </a:r>
            <a:r>
              <a:rPr lang="fr-FR" sz="1200" dirty="0" smtClean="0"/>
              <a:t>anciens, SI</a:t>
            </a:r>
            <a:r>
              <a:rPr lang="fr-FR" sz="1200" dirty="0"/>
              <a:t>) </a:t>
            </a:r>
            <a:r>
              <a:rPr lang="fr-FR" sz="1200" dirty="0" smtClean="0"/>
              <a:t>à réunir </a:t>
            </a:r>
            <a:r>
              <a:rPr lang="fr-FR" sz="1200" dirty="0" smtClean="0"/>
              <a:t>régulièrement : </a:t>
            </a:r>
            <a:r>
              <a:rPr lang="fr-FR" sz="1200" dirty="0" smtClean="0"/>
              <a:t>réunion </a:t>
            </a:r>
            <a:r>
              <a:rPr lang="fr-FR" sz="1200" dirty="0"/>
              <a:t>de lancement, phase de recueil des attentes et besoins, réunions de suivi, etc.</a:t>
            </a:r>
          </a:p>
          <a:p>
            <a:pPr lvl="2"/>
            <a:r>
              <a:rPr lang="fr-FR" sz="1200" dirty="0"/>
              <a:t>Des sous-groupes de travail par thématiques/cibles pour avancer concrètement en petits effectifs et construire les contenus</a:t>
            </a:r>
          </a:p>
          <a:p>
            <a:pPr marL="914400" lvl="2" indent="0">
              <a:buNone/>
            </a:pPr>
            <a:endParaRPr lang="fr-FR" sz="1200" dirty="0" smtClean="0"/>
          </a:p>
          <a:p>
            <a:pPr lvl="1"/>
            <a:r>
              <a:rPr lang="fr-FR" sz="1600" b="1" dirty="0" smtClean="0"/>
              <a:t>Une agence web </a:t>
            </a:r>
            <a:r>
              <a:rPr lang="fr-FR" sz="1600" dirty="0" smtClean="0"/>
              <a:t>pour accompagner la définition, la conception et la mise en œuvre du projet au niveau ergonomique, graphique et fonctionnel :</a:t>
            </a:r>
          </a:p>
          <a:p>
            <a:pPr lvl="2"/>
            <a:r>
              <a:rPr lang="fr-FR" sz="1200" dirty="0" smtClean="0"/>
              <a:t>Gestion de projet : note </a:t>
            </a:r>
            <a:r>
              <a:rPr lang="fr-FR" sz="1200" dirty="0"/>
              <a:t>de </a:t>
            </a:r>
            <a:r>
              <a:rPr lang="fr-FR" sz="1200" dirty="0" smtClean="0"/>
              <a:t>cadrage, ateliers de travail, ordres du jour et compte-rendu de réunions, </a:t>
            </a:r>
            <a:r>
              <a:rPr lang="fr-FR" sz="1200" dirty="0" err="1" smtClean="0"/>
              <a:t>rétroplanning</a:t>
            </a:r>
            <a:r>
              <a:rPr lang="fr-FR" sz="1200" dirty="0" smtClean="0"/>
              <a:t>, tableau des actions à mener</a:t>
            </a:r>
          </a:p>
          <a:p>
            <a:pPr lvl="2"/>
            <a:r>
              <a:rPr lang="fr-FR" sz="1200" dirty="0" smtClean="0"/>
              <a:t>Zonings/</a:t>
            </a:r>
            <a:r>
              <a:rPr lang="fr-FR" sz="1200" dirty="0" err="1" smtClean="0"/>
              <a:t>wireframes</a:t>
            </a:r>
            <a:endParaRPr lang="fr-FR" sz="1200" dirty="0" smtClean="0"/>
          </a:p>
          <a:p>
            <a:pPr lvl="2"/>
            <a:r>
              <a:rPr lang="fr-FR" sz="1200" dirty="0" smtClean="0"/>
              <a:t>Maquettes graphiques (à décliner sur la base du territoire graphique qui sera transmis)</a:t>
            </a:r>
          </a:p>
          <a:p>
            <a:pPr lvl="2"/>
            <a:r>
              <a:rPr lang="fr-FR" sz="1200" dirty="0" smtClean="0"/>
              <a:t>Charte graphique, charte ergonomique, spécifications fonctionnelles et techniques détaillées du site</a:t>
            </a:r>
          </a:p>
          <a:p>
            <a:pPr lvl="2"/>
            <a:r>
              <a:rPr lang="fr-FR" sz="1200" dirty="0" smtClean="0"/>
              <a:t>Back office</a:t>
            </a:r>
          </a:p>
          <a:p>
            <a:pPr lvl="2"/>
            <a:r>
              <a:rPr lang="fr-FR" sz="1200" dirty="0" smtClean="0"/>
              <a:t>Développement du site</a:t>
            </a:r>
          </a:p>
          <a:p>
            <a:pPr lvl="2"/>
            <a:r>
              <a:rPr lang="fr-FR" sz="1200" dirty="0" smtClean="0"/>
              <a:t>Migration de contenus </a:t>
            </a:r>
            <a:r>
              <a:rPr lang="fr-FR" sz="1200" dirty="0" smtClean="0"/>
              <a:t>existants</a:t>
            </a:r>
          </a:p>
          <a:p>
            <a:pPr lvl="2"/>
            <a:r>
              <a:rPr lang="fr-FR" sz="1200" dirty="0" smtClean="0"/>
              <a:t>Plan de redirection pour optimiser le référencement des contenus</a:t>
            </a:r>
            <a:endParaRPr lang="fr-FR" sz="1200" dirty="0" smtClean="0"/>
          </a:p>
          <a:p>
            <a:pPr lvl="2"/>
            <a:r>
              <a:rPr lang="fr-FR" sz="1200" dirty="0" smtClean="0"/>
              <a:t>Intégration des nouveaux contenus</a:t>
            </a:r>
          </a:p>
          <a:p>
            <a:pPr lvl="2"/>
            <a:r>
              <a:rPr lang="fr-FR" sz="1200" dirty="0" smtClean="0"/>
              <a:t>Formation des contributeurs et guides d’utilisation</a:t>
            </a:r>
          </a:p>
          <a:p>
            <a:pPr lvl="2"/>
            <a:r>
              <a:rPr lang="fr-FR" sz="1200" dirty="0" smtClean="0"/>
              <a:t>Mise en ligne du site</a:t>
            </a:r>
            <a:endParaRPr lang="fr-FR" sz="1200" dirty="0"/>
          </a:p>
          <a:p>
            <a:pPr lvl="2"/>
            <a:r>
              <a:rPr lang="fr-FR" sz="1200" dirty="0" smtClean="0"/>
              <a:t>Hébergement </a:t>
            </a:r>
          </a:p>
          <a:p>
            <a:pPr lvl="2"/>
            <a:r>
              <a:rPr lang="fr-FR" sz="1200" dirty="0" smtClean="0"/>
              <a:t>Maintenance </a:t>
            </a:r>
            <a:endParaRPr lang="fr-FR" sz="1800" b="1" dirty="0"/>
          </a:p>
        </p:txBody>
      </p:sp>
      <p:sp>
        <p:nvSpPr>
          <p:cNvPr id="4" name="Espace réservé du numéro de diapositive 3"/>
          <p:cNvSpPr>
            <a:spLocks noGrp="1"/>
          </p:cNvSpPr>
          <p:nvPr>
            <p:ph type="sldNum" sz="quarter" idx="12"/>
          </p:nvPr>
        </p:nvSpPr>
        <p:spPr/>
        <p:txBody>
          <a:bodyPr/>
          <a:lstStyle/>
          <a:p>
            <a:fld id="{FEA9ABF9-1275-4332-88BE-A628674DE3F1}" type="slidenum">
              <a:rPr lang="fr-FR" smtClean="0"/>
              <a:t>11</a:t>
            </a:fld>
            <a:endParaRPr lang="fr-FR"/>
          </a:p>
        </p:txBody>
      </p:sp>
      <p:sp>
        <p:nvSpPr>
          <p:cNvPr id="5" name="Espace réservé du pied de page 4"/>
          <p:cNvSpPr>
            <a:spLocks noGrp="1"/>
          </p:cNvSpPr>
          <p:nvPr>
            <p:ph type="ftr" sz="quarter" idx="3"/>
          </p:nvPr>
        </p:nvSpPr>
        <p:spPr/>
        <p:txBody>
          <a:bodyPr/>
          <a:lstStyle/>
          <a:p>
            <a:r>
              <a:rPr lang="fr-FR" dirty="0"/>
              <a:t>Iae-paris.com, c’est quoi aujourd’hui – Juin 2018</a:t>
            </a:r>
          </a:p>
        </p:txBody>
      </p:sp>
    </p:spTree>
    <p:extLst>
      <p:ext uri="{BB962C8B-B14F-4D97-AF65-F5344CB8AC3E}">
        <p14:creationId xmlns:p14="http://schemas.microsoft.com/office/powerpoint/2010/main" val="2374777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Planning prévisionnel</a:t>
            </a:r>
            <a:r>
              <a:rPr lang="fr-FR" sz="1600" b="1" dirty="0"/>
              <a:t/>
            </a:r>
            <a:br>
              <a:rPr lang="fr-FR" sz="1600" b="1" dirty="0"/>
            </a:br>
            <a:endParaRPr lang="fr-FR" sz="1600" dirty="0"/>
          </a:p>
        </p:txBody>
      </p:sp>
      <p:sp>
        <p:nvSpPr>
          <p:cNvPr id="3" name="Espace réservé du contenu 2"/>
          <p:cNvSpPr>
            <a:spLocks noGrp="1"/>
          </p:cNvSpPr>
          <p:nvPr>
            <p:ph idx="1"/>
          </p:nvPr>
        </p:nvSpPr>
        <p:spPr>
          <a:xfrm>
            <a:off x="230832" y="1351309"/>
            <a:ext cx="8229600" cy="4525963"/>
          </a:xfrm>
        </p:spPr>
        <p:txBody>
          <a:bodyPr>
            <a:normAutofit fontScale="47500" lnSpcReduction="20000"/>
          </a:bodyPr>
          <a:lstStyle/>
          <a:p>
            <a:pPr marL="0" indent="0" algn="ctr">
              <a:buNone/>
            </a:pPr>
            <a:r>
              <a:rPr lang="fr-FR" sz="2900" b="1" dirty="0" smtClean="0">
                <a:solidFill>
                  <a:schemeClr val="accent6"/>
                </a:solidFill>
              </a:rPr>
              <a:t>Juillet 2018 – mai 2019  : les étapes-clés</a:t>
            </a:r>
          </a:p>
          <a:p>
            <a:pPr marL="0" indent="0">
              <a:buNone/>
            </a:pPr>
            <a:r>
              <a:rPr lang="fr-FR" sz="2000" b="1" dirty="0">
                <a:solidFill>
                  <a:schemeClr val="tx2"/>
                </a:solidFill>
              </a:rPr>
              <a:t/>
            </a:r>
            <a:br>
              <a:rPr lang="fr-FR" sz="2000" b="1" dirty="0">
                <a:solidFill>
                  <a:schemeClr val="tx2"/>
                </a:solidFill>
              </a:rPr>
            </a:br>
            <a:r>
              <a:rPr lang="fr-FR" sz="2100" b="1" dirty="0" smtClean="0">
                <a:solidFill>
                  <a:schemeClr val="tx2"/>
                </a:solidFill>
              </a:rPr>
              <a:t>Juillet-septembre 2018 : phase exploratoire</a:t>
            </a:r>
            <a:br>
              <a:rPr lang="fr-FR" sz="2100" b="1" dirty="0" smtClean="0">
                <a:solidFill>
                  <a:schemeClr val="tx2"/>
                </a:solidFill>
              </a:rPr>
            </a:br>
            <a:r>
              <a:rPr lang="fr-FR" sz="2100" b="1" dirty="0" smtClean="0">
                <a:solidFill>
                  <a:schemeClr val="tx2"/>
                </a:solidFill>
              </a:rPr>
              <a:t>&gt; </a:t>
            </a:r>
            <a:r>
              <a:rPr lang="fr-FR" sz="2100" dirty="0" smtClean="0">
                <a:solidFill>
                  <a:schemeClr val="tx2"/>
                </a:solidFill>
              </a:rPr>
              <a:t>[</a:t>
            </a:r>
            <a:r>
              <a:rPr lang="fr-FR" sz="2100" dirty="0">
                <a:solidFill>
                  <a:schemeClr val="tx2"/>
                </a:solidFill>
              </a:rPr>
              <a:t>IAE Paris] Etat </a:t>
            </a:r>
            <a:r>
              <a:rPr lang="fr-FR" sz="2100" dirty="0" smtClean="0">
                <a:solidFill>
                  <a:schemeClr val="tx2"/>
                </a:solidFill>
              </a:rPr>
              <a:t>des lieux de l’existant, pistes de réflexion, premiers axes de la refonte</a:t>
            </a:r>
            <a:r>
              <a:rPr lang="fr-FR" sz="2100" dirty="0">
                <a:solidFill>
                  <a:schemeClr val="tx2"/>
                </a:solidFill>
              </a:rPr>
              <a:t/>
            </a:r>
            <a:br>
              <a:rPr lang="fr-FR" sz="2100" dirty="0">
                <a:solidFill>
                  <a:schemeClr val="tx2"/>
                </a:solidFill>
              </a:rPr>
            </a:br>
            <a:r>
              <a:rPr lang="fr-FR" sz="2100" dirty="0" smtClean="0">
                <a:solidFill>
                  <a:schemeClr val="tx2"/>
                </a:solidFill>
              </a:rPr>
              <a:t>&gt; [</a:t>
            </a:r>
            <a:r>
              <a:rPr lang="fr-FR" sz="2100" dirty="0">
                <a:solidFill>
                  <a:schemeClr val="tx2"/>
                </a:solidFill>
              </a:rPr>
              <a:t>IAE Paris] Réunion </a:t>
            </a:r>
            <a:r>
              <a:rPr lang="fr-FR" sz="2100" dirty="0" smtClean="0">
                <a:solidFill>
                  <a:schemeClr val="tx2"/>
                </a:solidFill>
              </a:rPr>
              <a:t>de </a:t>
            </a:r>
            <a:r>
              <a:rPr lang="fr-FR" sz="2100" dirty="0">
                <a:solidFill>
                  <a:schemeClr val="tx2"/>
                </a:solidFill>
              </a:rPr>
              <a:t>l</a:t>
            </a:r>
            <a:r>
              <a:rPr lang="fr-FR" sz="2100" dirty="0" smtClean="0">
                <a:solidFill>
                  <a:schemeClr val="tx2"/>
                </a:solidFill>
              </a:rPr>
              <a:t>ancement du groupe de travail IAE Paris, précisions des besoins </a:t>
            </a:r>
            <a:br>
              <a:rPr lang="fr-FR" sz="2100" dirty="0" smtClean="0">
                <a:solidFill>
                  <a:schemeClr val="tx2"/>
                </a:solidFill>
              </a:rPr>
            </a:br>
            <a:endParaRPr lang="fr-FR" sz="2100" dirty="0" smtClean="0">
              <a:solidFill>
                <a:schemeClr val="tx2"/>
              </a:solidFill>
            </a:endParaRPr>
          </a:p>
          <a:p>
            <a:pPr marL="0" indent="0">
              <a:buNone/>
            </a:pPr>
            <a:r>
              <a:rPr lang="fr-FR" sz="2100" b="1" dirty="0" smtClean="0">
                <a:solidFill>
                  <a:schemeClr val="tx2"/>
                </a:solidFill>
              </a:rPr>
              <a:t>Fin octobre </a:t>
            </a:r>
            <a:r>
              <a:rPr lang="fr-FR" sz="2100" b="1" dirty="0" smtClean="0">
                <a:solidFill>
                  <a:schemeClr val="tx2"/>
                </a:solidFill>
              </a:rPr>
              <a:t>2018 : lancement du projet avec le prestataire retenu </a:t>
            </a:r>
            <a:br>
              <a:rPr lang="fr-FR" sz="2100" b="1" dirty="0" smtClean="0">
                <a:solidFill>
                  <a:schemeClr val="tx2"/>
                </a:solidFill>
              </a:rPr>
            </a:br>
            <a:r>
              <a:rPr lang="fr-FR" sz="2100" b="1" dirty="0" smtClean="0">
                <a:solidFill>
                  <a:schemeClr val="tx2"/>
                </a:solidFill>
              </a:rPr>
              <a:t>&gt; </a:t>
            </a:r>
            <a:r>
              <a:rPr lang="fr-FR" sz="2100" dirty="0" smtClean="0">
                <a:solidFill>
                  <a:schemeClr val="tx2"/>
                </a:solidFill>
              </a:rPr>
              <a:t>Réunion de lancement et cadrage du projet</a:t>
            </a:r>
            <a:r>
              <a:rPr lang="fr-FR" sz="2100" b="1" dirty="0" smtClean="0">
                <a:solidFill>
                  <a:schemeClr val="tx2"/>
                </a:solidFill>
              </a:rPr>
              <a:t/>
            </a:r>
            <a:br>
              <a:rPr lang="fr-FR" sz="2100" b="1" dirty="0" smtClean="0">
                <a:solidFill>
                  <a:schemeClr val="tx2"/>
                </a:solidFill>
              </a:rPr>
            </a:br>
            <a:endParaRPr lang="fr-FR" sz="2100" b="1" dirty="0" smtClean="0">
              <a:solidFill>
                <a:schemeClr val="tx2"/>
              </a:solidFill>
            </a:endParaRPr>
          </a:p>
          <a:p>
            <a:pPr marL="0" indent="0">
              <a:buNone/>
            </a:pPr>
            <a:r>
              <a:rPr lang="fr-FR" sz="2100" b="1" dirty="0" smtClean="0">
                <a:solidFill>
                  <a:schemeClr val="tx2"/>
                </a:solidFill>
              </a:rPr>
              <a:t>De novembre à mai </a:t>
            </a:r>
            <a:r>
              <a:rPr lang="fr-FR" sz="2100" b="1" dirty="0" smtClean="0">
                <a:solidFill>
                  <a:schemeClr val="tx2"/>
                </a:solidFill>
              </a:rPr>
              <a:t>2018</a:t>
            </a:r>
            <a:br>
              <a:rPr lang="fr-FR" sz="2100" b="1" dirty="0" smtClean="0">
                <a:solidFill>
                  <a:schemeClr val="tx2"/>
                </a:solidFill>
              </a:rPr>
            </a:br>
            <a:r>
              <a:rPr lang="fr-FR" sz="2100" b="1" dirty="0" smtClean="0">
                <a:solidFill>
                  <a:schemeClr val="tx2"/>
                </a:solidFill>
              </a:rPr>
              <a:t>Réalisation du cahier des charges</a:t>
            </a:r>
            <a:br>
              <a:rPr lang="fr-FR" sz="2100" b="1" dirty="0" smtClean="0">
                <a:solidFill>
                  <a:schemeClr val="tx2"/>
                </a:solidFill>
              </a:rPr>
            </a:br>
            <a:r>
              <a:rPr lang="fr-FR" sz="2100" b="1" dirty="0" smtClean="0">
                <a:solidFill>
                  <a:schemeClr val="tx2"/>
                </a:solidFill>
              </a:rPr>
              <a:t/>
            </a:r>
            <a:br>
              <a:rPr lang="fr-FR" sz="2100" b="1" dirty="0" smtClean="0">
                <a:solidFill>
                  <a:schemeClr val="tx2"/>
                </a:solidFill>
              </a:rPr>
            </a:br>
            <a:r>
              <a:rPr lang="fr-FR" sz="2100" b="1" dirty="0" smtClean="0">
                <a:solidFill>
                  <a:schemeClr val="tx2"/>
                </a:solidFill>
              </a:rPr>
              <a:t>Conception </a:t>
            </a:r>
            <a:r>
              <a:rPr lang="fr-FR" sz="2100" b="1" dirty="0">
                <a:solidFill>
                  <a:schemeClr val="tx2"/>
                </a:solidFill>
              </a:rPr>
              <a:t>ergonomique et </a:t>
            </a:r>
            <a:r>
              <a:rPr lang="fr-FR" sz="2100" b="1" dirty="0" smtClean="0">
                <a:solidFill>
                  <a:schemeClr val="tx2"/>
                </a:solidFill>
              </a:rPr>
              <a:t>graphique </a:t>
            </a:r>
            <a:endParaRPr lang="fr-FR" sz="2100" dirty="0">
              <a:solidFill>
                <a:schemeClr val="tx2"/>
              </a:solidFill>
            </a:endParaRPr>
          </a:p>
          <a:p>
            <a:pPr marL="0" indent="0">
              <a:buNone/>
            </a:pPr>
            <a:r>
              <a:rPr lang="fr-FR" sz="2100" dirty="0" smtClean="0">
                <a:solidFill>
                  <a:schemeClr val="tx2"/>
                </a:solidFill>
              </a:rPr>
              <a:t>&gt; Réalisation </a:t>
            </a:r>
            <a:r>
              <a:rPr lang="fr-FR" sz="2100" dirty="0">
                <a:solidFill>
                  <a:schemeClr val="tx2"/>
                </a:solidFill>
              </a:rPr>
              <a:t>et validation des </a:t>
            </a:r>
            <a:r>
              <a:rPr lang="fr-FR" sz="2100" dirty="0" err="1">
                <a:solidFill>
                  <a:schemeClr val="tx2"/>
                </a:solidFill>
              </a:rPr>
              <a:t>wireframes</a:t>
            </a:r>
            <a:endParaRPr lang="fr-FR" sz="2100" dirty="0">
              <a:solidFill>
                <a:schemeClr val="tx2"/>
              </a:solidFill>
            </a:endParaRPr>
          </a:p>
          <a:p>
            <a:pPr marL="0" indent="0">
              <a:buNone/>
            </a:pPr>
            <a:r>
              <a:rPr lang="fr-FR" sz="2100" dirty="0" smtClean="0">
                <a:solidFill>
                  <a:schemeClr val="tx2"/>
                </a:solidFill>
              </a:rPr>
              <a:t>&gt; Réalisation et validation des maquettes</a:t>
            </a:r>
            <a:endParaRPr lang="fr-FR" sz="2100" dirty="0">
              <a:solidFill>
                <a:schemeClr val="tx2"/>
              </a:solidFill>
            </a:endParaRPr>
          </a:p>
          <a:p>
            <a:pPr marL="171450" indent="-171450"/>
            <a:endParaRPr lang="fr-FR" sz="2100" dirty="0">
              <a:solidFill>
                <a:schemeClr val="tx2"/>
              </a:solidFill>
            </a:endParaRPr>
          </a:p>
          <a:p>
            <a:pPr marL="0" indent="0">
              <a:buNone/>
            </a:pPr>
            <a:r>
              <a:rPr lang="fr-FR" sz="2100" b="1" dirty="0">
                <a:solidFill>
                  <a:schemeClr val="tx2"/>
                </a:solidFill>
              </a:rPr>
              <a:t>Conception </a:t>
            </a:r>
            <a:r>
              <a:rPr lang="fr-FR" sz="2100" b="1" dirty="0" smtClean="0">
                <a:solidFill>
                  <a:schemeClr val="tx2"/>
                </a:solidFill>
              </a:rPr>
              <a:t>éditoriale</a:t>
            </a:r>
          </a:p>
          <a:p>
            <a:pPr marL="0" indent="0">
              <a:buNone/>
            </a:pPr>
            <a:r>
              <a:rPr lang="fr-FR" sz="2100" dirty="0" smtClean="0">
                <a:solidFill>
                  <a:schemeClr val="tx2"/>
                </a:solidFill>
              </a:rPr>
              <a:t>&gt; [IAE Paris] Optimisation </a:t>
            </a:r>
            <a:r>
              <a:rPr lang="fr-FR" sz="2100" dirty="0">
                <a:solidFill>
                  <a:schemeClr val="tx2"/>
                </a:solidFill>
              </a:rPr>
              <a:t>des contenus du site (écriture, réécriture, rationalisation, production de nouveaux contenus, conception de nouveaux produits </a:t>
            </a:r>
            <a:r>
              <a:rPr lang="fr-FR" sz="2100" dirty="0" err="1">
                <a:solidFill>
                  <a:schemeClr val="tx2"/>
                </a:solidFill>
              </a:rPr>
              <a:t>richmedia</a:t>
            </a:r>
            <a:r>
              <a:rPr lang="fr-FR" sz="2100" dirty="0">
                <a:solidFill>
                  <a:schemeClr val="tx2"/>
                </a:solidFill>
              </a:rPr>
              <a:t> : infographies, vidéos, iconographie, etc.)</a:t>
            </a:r>
          </a:p>
          <a:p>
            <a:pPr marL="0" indent="0">
              <a:buNone/>
            </a:pPr>
            <a:r>
              <a:rPr lang="fr-FR" sz="2100" dirty="0" smtClean="0">
                <a:solidFill>
                  <a:schemeClr val="tx2"/>
                </a:solidFill>
              </a:rPr>
              <a:t>&gt; Intégration </a:t>
            </a:r>
            <a:r>
              <a:rPr lang="fr-FR" sz="2100" dirty="0">
                <a:solidFill>
                  <a:schemeClr val="tx2"/>
                </a:solidFill>
              </a:rPr>
              <a:t>des contenus</a:t>
            </a:r>
          </a:p>
          <a:p>
            <a:endParaRPr lang="fr-FR" sz="2100" dirty="0">
              <a:solidFill>
                <a:schemeClr val="tx2"/>
              </a:solidFill>
            </a:endParaRPr>
          </a:p>
          <a:p>
            <a:pPr marL="0" indent="0">
              <a:buNone/>
            </a:pPr>
            <a:r>
              <a:rPr lang="fr-FR" sz="2100" b="1" dirty="0">
                <a:solidFill>
                  <a:schemeClr val="tx2"/>
                </a:solidFill>
              </a:rPr>
              <a:t>Conception technique et fonctionnelle</a:t>
            </a:r>
          </a:p>
          <a:p>
            <a:pPr marL="0" indent="0">
              <a:buNone/>
            </a:pPr>
            <a:r>
              <a:rPr lang="fr-FR" sz="2100" dirty="0" smtClean="0">
                <a:solidFill>
                  <a:schemeClr val="tx2"/>
                </a:solidFill>
              </a:rPr>
              <a:t>&gt; Migration de contenus</a:t>
            </a:r>
            <a:endParaRPr lang="fr-FR" sz="2100" dirty="0">
              <a:solidFill>
                <a:schemeClr val="tx2"/>
              </a:solidFill>
            </a:endParaRPr>
          </a:p>
          <a:p>
            <a:pPr marL="0" indent="0">
              <a:buNone/>
            </a:pPr>
            <a:r>
              <a:rPr lang="fr-FR" sz="2100" dirty="0" smtClean="0">
                <a:solidFill>
                  <a:schemeClr val="tx2"/>
                </a:solidFill>
              </a:rPr>
              <a:t>&gt; Développements </a:t>
            </a:r>
            <a:r>
              <a:rPr lang="fr-FR" sz="2100" dirty="0">
                <a:solidFill>
                  <a:schemeClr val="tx2"/>
                </a:solidFill>
              </a:rPr>
              <a:t>techniques</a:t>
            </a:r>
          </a:p>
          <a:p>
            <a:pPr marL="0" indent="0">
              <a:buNone/>
            </a:pPr>
            <a:r>
              <a:rPr lang="fr-FR" sz="2100" dirty="0" smtClean="0">
                <a:solidFill>
                  <a:schemeClr val="tx2"/>
                </a:solidFill>
              </a:rPr>
              <a:t>&gt; Marquage </a:t>
            </a:r>
            <a:r>
              <a:rPr lang="fr-FR" sz="2100" dirty="0" smtClean="0">
                <a:solidFill>
                  <a:schemeClr val="tx2"/>
                </a:solidFill>
              </a:rPr>
              <a:t>statistiques</a:t>
            </a:r>
            <a:br>
              <a:rPr lang="fr-FR" sz="2100" dirty="0" smtClean="0">
                <a:solidFill>
                  <a:schemeClr val="tx2"/>
                </a:solidFill>
              </a:rPr>
            </a:br>
            <a:r>
              <a:rPr lang="fr-FR" sz="2100" dirty="0" smtClean="0">
                <a:solidFill>
                  <a:schemeClr val="tx2"/>
                </a:solidFill>
              </a:rPr>
              <a:t>&gt; Plan de redirections</a:t>
            </a:r>
            <a:endParaRPr lang="fr-FR" sz="2100" dirty="0">
              <a:solidFill>
                <a:schemeClr val="tx2"/>
              </a:solidFill>
            </a:endParaRPr>
          </a:p>
          <a:p>
            <a:pPr marL="0" indent="0">
              <a:buNone/>
            </a:pPr>
            <a:r>
              <a:rPr lang="fr-FR" sz="2100" dirty="0" smtClean="0">
                <a:solidFill>
                  <a:schemeClr val="tx2"/>
                </a:solidFill>
              </a:rPr>
              <a:t>&gt; </a:t>
            </a:r>
            <a:r>
              <a:rPr lang="fr-FR" sz="2100" dirty="0" err="1" smtClean="0">
                <a:solidFill>
                  <a:schemeClr val="tx2"/>
                </a:solidFill>
              </a:rPr>
              <a:t>Recettage</a:t>
            </a:r>
            <a:endParaRPr lang="fr-FR" sz="2100" dirty="0" smtClean="0">
              <a:solidFill>
                <a:schemeClr val="tx2"/>
              </a:solidFill>
            </a:endParaRPr>
          </a:p>
          <a:p>
            <a:pPr marL="171450" indent="-171450"/>
            <a:endParaRPr lang="fr-FR" sz="2100" dirty="0">
              <a:solidFill>
                <a:schemeClr val="tx2"/>
              </a:solidFill>
            </a:endParaRPr>
          </a:p>
          <a:p>
            <a:pPr marL="0" indent="0">
              <a:buNone/>
            </a:pPr>
            <a:r>
              <a:rPr lang="fr-FR" sz="2100" b="1" dirty="0">
                <a:solidFill>
                  <a:schemeClr val="tx2"/>
                </a:solidFill>
              </a:rPr>
              <a:t>Formation </a:t>
            </a:r>
            <a:r>
              <a:rPr lang="fr-FR" sz="2100" b="1" dirty="0" smtClean="0">
                <a:solidFill>
                  <a:schemeClr val="tx2"/>
                </a:solidFill>
              </a:rPr>
              <a:t>au CMS</a:t>
            </a:r>
            <a:endParaRPr lang="fr-FR" sz="2100" b="1" dirty="0">
              <a:solidFill>
                <a:schemeClr val="tx2"/>
              </a:solidFill>
            </a:endParaRPr>
          </a:p>
          <a:p>
            <a:pPr marL="171450" indent="-171450"/>
            <a:endParaRPr lang="fr-FR" sz="2100" dirty="0">
              <a:solidFill>
                <a:schemeClr val="tx2"/>
              </a:solidFill>
            </a:endParaRPr>
          </a:p>
          <a:p>
            <a:pPr marL="0" indent="0">
              <a:buNone/>
            </a:pPr>
            <a:r>
              <a:rPr lang="fr-FR" sz="2100" b="1" dirty="0">
                <a:solidFill>
                  <a:schemeClr val="tx2"/>
                </a:solidFill>
              </a:rPr>
              <a:t>Mise </a:t>
            </a:r>
            <a:r>
              <a:rPr lang="fr-FR" sz="2100" b="1" dirty="0" smtClean="0">
                <a:solidFill>
                  <a:schemeClr val="tx2"/>
                </a:solidFill>
              </a:rPr>
              <a:t>en ligne </a:t>
            </a:r>
            <a:r>
              <a:rPr lang="fr-FR" sz="2100" b="1" dirty="0" smtClean="0">
                <a:solidFill>
                  <a:schemeClr val="tx2"/>
                </a:solidFill>
              </a:rPr>
              <a:t>(</a:t>
            </a:r>
            <a:r>
              <a:rPr lang="fr-FR" sz="2100" b="1" dirty="0">
                <a:solidFill>
                  <a:schemeClr val="tx2"/>
                </a:solidFill>
              </a:rPr>
              <a:t>j</a:t>
            </a:r>
            <a:r>
              <a:rPr lang="fr-FR" sz="2100" b="1" dirty="0" smtClean="0">
                <a:solidFill>
                  <a:schemeClr val="tx2"/>
                </a:solidFill>
              </a:rPr>
              <a:t>uin </a:t>
            </a:r>
            <a:r>
              <a:rPr lang="fr-FR" sz="2100" b="1" dirty="0" smtClean="0">
                <a:solidFill>
                  <a:schemeClr val="tx2"/>
                </a:solidFill>
              </a:rPr>
              <a:t>2019 - date à préciser)</a:t>
            </a:r>
            <a:endParaRPr lang="fr-FR" sz="2100" b="1" dirty="0">
              <a:solidFill>
                <a:schemeClr val="tx2"/>
              </a:solidFill>
            </a:endParaRPr>
          </a:p>
        </p:txBody>
      </p:sp>
      <p:sp>
        <p:nvSpPr>
          <p:cNvPr id="4" name="Espace réservé du numéro de diapositive 3"/>
          <p:cNvSpPr>
            <a:spLocks noGrp="1"/>
          </p:cNvSpPr>
          <p:nvPr>
            <p:ph type="sldNum" sz="quarter" idx="12"/>
          </p:nvPr>
        </p:nvSpPr>
        <p:spPr/>
        <p:txBody>
          <a:bodyPr/>
          <a:lstStyle/>
          <a:p>
            <a:fld id="{FEA9ABF9-1275-4332-88BE-A628674DE3F1}" type="slidenum">
              <a:rPr lang="fr-FR" smtClean="0"/>
              <a:t>12</a:t>
            </a:fld>
            <a:endParaRPr lang="fr-FR"/>
          </a:p>
        </p:txBody>
      </p:sp>
      <p:sp>
        <p:nvSpPr>
          <p:cNvPr id="5" name="Espace réservé du pied de page 4"/>
          <p:cNvSpPr>
            <a:spLocks noGrp="1"/>
          </p:cNvSpPr>
          <p:nvPr>
            <p:ph type="ftr" sz="quarter" idx="3"/>
          </p:nvPr>
        </p:nvSpPr>
        <p:spPr/>
        <p:txBody>
          <a:bodyPr/>
          <a:lstStyle/>
          <a:p>
            <a:r>
              <a:rPr lang="fr-FR" dirty="0"/>
              <a:t>Iae-paris.com, c’est quoi aujourd’hui – Juin 2018</a:t>
            </a:r>
          </a:p>
        </p:txBody>
      </p:sp>
    </p:spTree>
    <p:extLst>
      <p:ext uri="{BB962C8B-B14F-4D97-AF65-F5344CB8AC3E}">
        <p14:creationId xmlns:p14="http://schemas.microsoft.com/office/powerpoint/2010/main" val="3327764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p:txBody>
          <a:bodyPr>
            <a:normAutofit/>
          </a:bodyPr>
          <a:lstStyle/>
          <a:p>
            <a:r>
              <a:rPr lang="fr-FR" dirty="0" smtClean="0"/>
              <a:t>Les partis pris</a:t>
            </a:r>
          </a:p>
          <a:p>
            <a:r>
              <a:rPr lang="fr-FR" dirty="0" smtClean="0"/>
              <a:t>Les enjeux de la refonte d’iae-paris.com</a:t>
            </a:r>
          </a:p>
          <a:p>
            <a:r>
              <a:rPr lang="fr-FR" dirty="0" smtClean="0"/>
              <a:t>Méthodologie</a:t>
            </a:r>
          </a:p>
          <a:p>
            <a:r>
              <a:rPr lang="fr-FR" dirty="0" smtClean="0"/>
              <a:t>Planning prévisionnel</a:t>
            </a:r>
          </a:p>
          <a:p>
            <a:endParaRPr lang="fr-FR" dirty="0"/>
          </a:p>
        </p:txBody>
      </p:sp>
      <p:sp>
        <p:nvSpPr>
          <p:cNvPr id="4" name="Espace réservé du numéro de diapositive 3"/>
          <p:cNvSpPr>
            <a:spLocks noGrp="1"/>
          </p:cNvSpPr>
          <p:nvPr>
            <p:ph type="sldNum" sz="quarter" idx="12"/>
          </p:nvPr>
        </p:nvSpPr>
        <p:spPr/>
        <p:txBody>
          <a:bodyPr/>
          <a:lstStyle/>
          <a:p>
            <a:fld id="{FEA9ABF9-1275-4332-88BE-A628674DE3F1}" type="slidenum">
              <a:rPr lang="fr-FR" smtClean="0"/>
              <a:t>2</a:t>
            </a:fld>
            <a:endParaRPr lang="fr-FR"/>
          </a:p>
        </p:txBody>
      </p:sp>
      <p:sp>
        <p:nvSpPr>
          <p:cNvPr id="5" name="Espace réservé du pied de page 4"/>
          <p:cNvSpPr>
            <a:spLocks noGrp="1"/>
          </p:cNvSpPr>
          <p:nvPr>
            <p:ph type="ftr" sz="quarter" idx="3"/>
          </p:nvPr>
        </p:nvSpPr>
        <p:spPr/>
        <p:txBody>
          <a:bodyPr/>
          <a:lstStyle/>
          <a:p>
            <a:r>
              <a:rPr lang="fr-FR" dirty="0" smtClean="0"/>
              <a:t>Refonte iae-paris.com – Juillet 2018</a:t>
            </a:r>
            <a:endParaRPr lang="fr-FR" dirty="0"/>
          </a:p>
        </p:txBody>
      </p:sp>
    </p:spTree>
    <p:extLst>
      <p:ext uri="{BB962C8B-B14F-4D97-AF65-F5344CB8AC3E}">
        <p14:creationId xmlns:p14="http://schemas.microsoft.com/office/powerpoint/2010/main" val="2613923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partis pris</a:t>
            </a:r>
            <a:endParaRPr lang="fr-FR" sz="1600" dirty="0"/>
          </a:p>
        </p:txBody>
      </p:sp>
      <p:sp>
        <p:nvSpPr>
          <p:cNvPr id="3" name="Espace réservé du contenu 2"/>
          <p:cNvSpPr>
            <a:spLocks noGrp="1"/>
          </p:cNvSpPr>
          <p:nvPr>
            <p:ph idx="1"/>
          </p:nvPr>
        </p:nvSpPr>
        <p:spPr>
          <a:xfrm>
            <a:off x="230832" y="1423317"/>
            <a:ext cx="8229600" cy="4525963"/>
          </a:xfrm>
        </p:spPr>
        <p:txBody>
          <a:bodyPr>
            <a:normAutofit fontScale="77500" lnSpcReduction="20000"/>
          </a:bodyPr>
          <a:lstStyle/>
          <a:p>
            <a:pPr marL="0" indent="0">
              <a:buNone/>
            </a:pPr>
            <a:r>
              <a:rPr lang="fr-FR" sz="2000" b="1" dirty="0" smtClean="0">
                <a:solidFill>
                  <a:schemeClr val="accent6"/>
                </a:solidFill>
              </a:rPr>
              <a:t>Un site vitrine plus moderne et </a:t>
            </a:r>
            <a:r>
              <a:rPr lang="fr-FR" sz="2000" b="1" dirty="0" err="1" smtClean="0">
                <a:solidFill>
                  <a:schemeClr val="accent6"/>
                </a:solidFill>
              </a:rPr>
              <a:t>serviciel</a:t>
            </a:r>
            <a:r>
              <a:rPr lang="fr-FR" sz="2000" b="1" dirty="0" smtClean="0">
                <a:solidFill>
                  <a:schemeClr val="accent6"/>
                </a:solidFill>
              </a:rPr>
              <a:t>, </a:t>
            </a:r>
            <a:r>
              <a:rPr lang="fr-FR" sz="2000" b="1" dirty="0">
                <a:solidFill>
                  <a:schemeClr val="accent6"/>
                </a:solidFill>
              </a:rPr>
              <a:t>reflet de l’activité </a:t>
            </a:r>
            <a:r>
              <a:rPr lang="fr-FR" sz="2000" b="1" dirty="0" smtClean="0">
                <a:solidFill>
                  <a:schemeClr val="accent6"/>
                </a:solidFill>
              </a:rPr>
              <a:t>de l’IAE, en phase avec les nouvelles façons de consommer l’information des internautes</a:t>
            </a:r>
            <a:r>
              <a:rPr lang="fr-FR" sz="2000" b="1" dirty="0" smtClean="0"/>
              <a:t/>
            </a:r>
            <a:br>
              <a:rPr lang="fr-FR" sz="2000" b="1" dirty="0" smtClean="0"/>
            </a:br>
            <a:r>
              <a:rPr lang="fr-FR" sz="2000" b="1" dirty="0" smtClean="0"/>
              <a:t/>
            </a:r>
            <a:br>
              <a:rPr lang="fr-FR" sz="2000" b="1" dirty="0" smtClean="0"/>
            </a:br>
            <a:endParaRPr lang="fr-FR" sz="2000" b="1" dirty="0" smtClean="0"/>
          </a:p>
          <a:p>
            <a:pPr marL="0" indent="0">
              <a:buNone/>
            </a:pPr>
            <a:r>
              <a:rPr lang="fr-FR" sz="2000" b="1" u="sng" dirty="0" smtClean="0"/>
              <a:t>User </a:t>
            </a:r>
            <a:r>
              <a:rPr lang="fr-FR" sz="2000" b="1" u="sng" dirty="0" err="1" smtClean="0"/>
              <a:t>centrics</a:t>
            </a:r>
            <a:r>
              <a:rPr lang="fr-FR" sz="2000" b="1" u="sng" dirty="0"/>
              <a:t/>
            </a:r>
            <a:br>
              <a:rPr lang="fr-FR" sz="2000" b="1" u="sng" dirty="0"/>
            </a:br>
            <a:r>
              <a:rPr lang="fr-FR" sz="1800" dirty="0"/>
              <a:t>A</a:t>
            </a:r>
            <a:r>
              <a:rPr lang="fr-FR" sz="1800" dirty="0" smtClean="0"/>
              <a:t>voir une </a:t>
            </a:r>
            <a:r>
              <a:rPr lang="fr-FR" sz="1800" b="1" dirty="0" smtClean="0"/>
              <a:t>approche davantage tournée vers les internautes pour améliorer l’expérience utilisateur</a:t>
            </a:r>
            <a:r>
              <a:rPr lang="fr-FR" sz="1800" dirty="0" smtClean="0"/>
              <a:t>, </a:t>
            </a:r>
            <a:r>
              <a:rPr lang="fr-FR" sz="1800" b="1" u="sng" dirty="0" smtClean="0"/>
              <a:t>plus </a:t>
            </a:r>
            <a:r>
              <a:rPr lang="fr-FR" sz="1800" b="1" u="sng" dirty="0" err="1" smtClean="0"/>
              <a:t>servicielle</a:t>
            </a:r>
            <a:r>
              <a:rPr lang="fr-FR" sz="1800" b="1" u="sng" dirty="0" smtClean="0"/>
              <a:t> </a:t>
            </a:r>
            <a:r>
              <a:rPr lang="fr-FR" sz="1800" dirty="0" smtClean="0"/>
              <a:t>dans le traitement de l’information (traitement graphique du site, des fonctionnalités et des contenus éditoriaux). Dans la logique d’un </a:t>
            </a:r>
            <a:r>
              <a:rPr lang="fr-FR" sz="1800" b="1" dirty="0" smtClean="0"/>
              <a:t>accès facilité à l’information</a:t>
            </a:r>
            <a:r>
              <a:rPr lang="fr-FR" sz="1800" dirty="0" smtClean="0"/>
              <a:t>, il convient de donner </a:t>
            </a:r>
            <a:r>
              <a:rPr lang="fr-FR" sz="1800" dirty="0"/>
              <a:t>la bonne information au bon moment </a:t>
            </a:r>
            <a:r>
              <a:rPr lang="fr-FR" sz="1800" dirty="0" smtClean="0"/>
              <a:t>pour améliorer </a:t>
            </a:r>
            <a:r>
              <a:rPr lang="fr-FR" sz="1800" dirty="0"/>
              <a:t>le parcours internaute.</a:t>
            </a:r>
          </a:p>
          <a:p>
            <a:pPr marL="0" indent="0">
              <a:buNone/>
            </a:pPr>
            <a:r>
              <a:rPr lang="fr-FR" sz="1800" dirty="0" smtClean="0"/>
              <a:t/>
            </a:r>
            <a:br>
              <a:rPr lang="fr-FR" sz="1800" dirty="0" smtClean="0"/>
            </a:br>
            <a:r>
              <a:rPr lang="fr-FR" sz="2000" b="1" dirty="0" smtClean="0"/>
              <a:t/>
            </a:r>
            <a:br>
              <a:rPr lang="fr-FR" sz="2000" b="1" dirty="0" smtClean="0"/>
            </a:br>
            <a:r>
              <a:rPr lang="fr-FR" sz="2000" b="1" u="sng" dirty="0" smtClean="0"/>
              <a:t>Mobile first</a:t>
            </a:r>
            <a:r>
              <a:rPr lang="fr-FR" sz="2000" b="1" dirty="0" smtClean="0"/>
              <a:t/>
            </a:r>
            <a:br>
              <a:rPr lang="fr-FR" sz="2000" b="1" dirty="0" smtClean="0"/>
            </a:br>
            <a:r>
              <a:rPr lang="fr-FR" sz="1800" b="1" dirty="0"/>
              <a:t>Améliorer l’expérience utilisateur sur </a:t>
            </a:r>
            <a:r>
              <a:rPr lang="fr-FR" sz="1800" b="1" dirty="0" smtClean="0"/>
              <a:t>mobile</a:t>
            </a:r>
            <a:r>
              <a:rPr lang="fr-FR" sz="1800" b="1" dirty="0"/>
              <a:t> </a:t>
            </a:r>
            <a:r>
              <a:rPr lang="fr-FR" sz="1800" dirty="0" smtClean="0"/>
              <a:t>en proposant un site RESPONSIVE DESIGN</a:t>
            </a:r>
            <a:br>
              <a:rPr lang="fr-FR" sz="1800" dirty="0" smtClean="0"/>
            </a:br>
            <a:r>
              <a:rPr lang="fr-FR" sz="1800" dirty="0" smtClean="0"/>
              <a:t>Aujourd’hui</a:t>
            </a:r>
            <a:r>
              <a:rPr lang="fr-FR" sz="1800" dirty="0"/>
              <a:t>, l’internaute capté via le mobile est renvoyé sur un site non adapté (25% de nos visiteurs)</a:t>
            </a:r>
          </a:p>
          <a:p>
            <a:pPr marL="0" indent="0">
              <a:buNone/>
            </a:pPr>
            <a:endParaRPr lang="fr-FR" sz="2000" b="1" dirty="0"/>
          </a:p>
          <a:p>
            <a:pPr marL="0" indent="0">
              <a:buNone/>
            </a:pPr>
            <a:r>
              <a:rPr lang="fr-FR" sz="2100" b="1" u="sng" dirty="0"/>
              <a:t>Un écosystème digital </a:t>
            </a:r>
            <a:r>
              <a:rPr lang="fr-FR" sz="2100" b="1" u="sng" dirty="0" smtClean="0"/>
              <a:t>harmonisé</a:t>
            </a:r>
            <a:br>
              <a:rPr lang="fr-FR" sz="2100" b="1" u="sng" dirty="0" smtClean="0"/>
            </a:br>
            <a:r>
              <a:rPr lang="fr-FR" sz="1800" b="1" dirty="0"/>
              <a:t>Intégrer le site du </a:t>
            </a:r>
            <a:r>
              <a:rPr lang="fr-FR" sz="1800" b="1" dirty="0" smtClean="0"/>
              <a:t>laboratoire de recherche (le GREGOR) </a:t>
            </a:r>
            <a:r>
              <a:rPr lang="fr-FR" sz="1800" b="1" dirty="0" smtClean="0"/>
              <a:t>au site institutionnel </a:t>
            </a:r>
            <a:r>
              <a:rPr lang="fr-FR" sz="1800" dirty="0" smtClean="0"/>
              <a:t>pour donner une visibilité plus importante à la recherche, pilier phare de l’activité de l’IAE aux côtés de la formation.</a:t>
            </a:r>
            <a:br>
              <a:rPr lang="fr-FR" sz="1800" dirty="0" smtClean="0"/>
            </a:br>
            <a:r>
              <a:rPr lang="fr-FR" sz="1800" dirty="0"/>
              <a:t/>
            </a:r>
            <a:br>
              <a:rPr lang="fr-FR" sz="1800" dirty="0"/>
            </a:br>
            <a:r>
              <a:rPr lang="fr-FR" sz="2000" b="1" dirty="0" smtClean="0"/>
              <a:t/>
            </a:r>
            <a:br>
              <a:rPr lang="fr-FR" sz="2000" b="1" dirty="0" smtClean="0"/>
            </a:br>
            <a:r>
              <a:rPr lang="fr-FR" sz="2000" b="1" dirty="0" smtClean="0"/>
              <a:t/>
            </a:r>
            <a:br>
              <a:rPr lang="fr-FR" sz="2000" b="1" dirty="0" smtClean="0"/>
            </a:br>
            <a:endParaRPr lang="fr-FR" sz="1800" b="1" dirty="0"/>
          </a:p>
        </p:txBody>
      </p:sp>
      <p:sp>
        <p:nvSpPr>
          <p:cNvPr id="4" name="Espace réservé du numéro de diapositive 3"/>
          <p:cNvSpPr>
            <a:spLocks noGrp="1"/>
          </p:cNvSpPr>
          <p:nvPr>
            <p:ph type="sldNum" sz="quarter" idx="12"/>
          </p:nvPr>
        </p:nvSpPr>
        <p:spPr/>
        <p:txBody>
          <a:bodyPr/>
          <a:lstStyle/>
          <a:p>
            <a:fld id="{FEA9ABF9-1275-4332-88BE-A628674DE3F1}" type="slidenum">
              <a:rPr lang="fr-FR" smtClean="0"/>
              <a:t>3</a:t>
            </a:fld>
            <a:endParaRPr lang="fr-FR"/>
          </a:p>
        </p:txBody>
      </p:sp>
      <p:sp>
        <p:nvSpPr>
          <p:cNvPr id="5" name="Espace réservé du pied de page 4"/>
          <p:cNvSpPr>
            <a:spLocks noGrp="1"/>
          </p:cNvSpPr>
          <p:nvPr>
            <p:ph type="ftr" sz="quarter" idx="3"/>
          </p:nvPr>
        </p:nvSpPr>
        <p:spPr/>
        <p:txBody>
          <a:bodyPr/>
          <a:lstStyle/>
          <a:p>
            <a:r>
              <a:rPr lang="fr-FR" dirty="0"/>
              <a:t>Refonte </a:t>
            </a:r>
            <a:r>
              <a:rPr lang="fr-FR" dirty="0" smtClean="0"/>
              <a:t>iae-paris.com – Juillet 2018</a:t>
            </a:r>
            <a:endParaRPr lang="fr-FR" dirty="0"/>
          </a:p>
        </p:txBody>
      </p:sp>
    </p:spTree>
    <p:extLst>
      <p:ext uri="{BB962C8B-B14F-4D97-AF65-F5344CB8AC3E}">
        <p14:creationId xmlns:p14="http://schemas.microsoft.com/office/powerpoint/2010/main" val="3074668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enjeux de la refonte</a:t>
            </a:r>
            <a:br>
              <a:rPr lang="fr-FR" dirty="0" smtClean="0"/>
            </a:br>
            <a:r>
              <a:rPr lang="fr-FR" sz="1600" b="1" u="sng" dirty="0"/>
              <a:t>Enjeux éditoriaux</a:t>
            </a:r>
            <a:br>
              <a:rPr lang="fr-FR" sz="1600" b="1" u="sng" dirty="0"/>
            </a:br>
            <a:endParaRPr lang="fr-FR" sz="1600" dirty="0"/>
          </a:p>
        </p:txBody>
      </p:sp>
      <p:sp>
        <p:nvSpPr>
          <p:cNvPr id="3" name="Espace réservé du contenu 2"/>
          <p:cNvSpPr>
            <a:spLocks noGrp="1"/>
          </p:cNvSpPr>
          <p:nvPr>
            <p:ph idx="1"/>
          </p:nvPr>
        </p:nvSpPr>
        <p:spPr>
          <a:xfrm>
            <a:off x="230832" y="1423317"/>
            <a:ext cx="8229600" cy="4525963"/>
          </a:xfrm>
        </p:spPr>
        <p:txBody>
          <a:bodyPr>
            <a:normAutofit fontScale="40000" lnSpcReduction="20000"/>
          </a:bodyPr>
          <a:lstStyle/>
          <a:p>
            <a:pPr marL="0" indent="0">
              <a:buNone/>
            </a:pPr>
            <a:r>
              <a:rPr lang="fr-FR" sz="3500" b="1" dirty="0" smtClean="0">
                <a:solidFill>
                  <a:schemeClr val="accent6"/>
                </a:solidFill>
              </a:rPr>
              <a:t>Améliorer </a:t>
            </a:r>
            <a:r>
              <a:rPr lang="fr-FR" sz="3500" b="1" dirty="0">
                <a:solidFill>
                  <a:schemeClr val="accent6"/>
                </a:solidFill>
              </a:rPr>
              <a:t>la </a:t>
            </a:r>
            <a:r>
              <a:rPr lang="fr-FR" sz="3500" b="1" dirty="0" smtClean="0">
                <a:solidFill>
                  <a:schemeClr val="accent6"/>
                </a:solidFill>
              </a:rPr>
              <a:t>visibilité et la lisibilité </a:t>
            </a:r>
            <a:r>
              <a:rPr lang="fr-FR" sz="3500" b="1" dirty="0">
                <a:solidFill>
                  <a:schemeClr val="accent6"/>
                </a:solidFill>
              </a:rPr>
              <a:t>des </a:t>
            </a:r>
            <a:r>
              <a:rPr lang="fr-FR" sz="3500" b="1" dirty="0" smtClean="0">
                <a:solidFill>
                  <a:schemeClr val="accent6"/>
                </a:solidFill>
              </a:rPr>
              <a:t>contenus, </a:t>
            </a:r>
            <a:br>
              <a:rPr lang="fr-FR" sz="3500" b="1" dirty="0" smtClean="0">
                <a:solidFill>
                  <a:schemeClr val="accent6"/>
                </a:solidFill>
              </a:rPr>
            </a:br>
            <a:r>
              <a:rPr lang="fr-FR" sz="3500" b="1" dirty="0" smtClean="0">
                <a:solidFill>
                  <a:schemeClr val="accent6"/>
                </a:solidFill>
              </a:rPr>
              <a:t>renforcer </a:t>
            </a:r>
            <a:r>
              <a:rPr lang="fr-FR" sz="3500" b="1" dirty="0">
                <a:solidFill>
                  <a:schemeClr val="accent6"/>
                </a:solidFill>
              </a:rPr>
              <a:t>la qualité </a:t>
            </a:r>
            <a:r>
              <a:rPr lang="fr-FR" sz="3500" b="1" dirty="0" smtClean="0">
                <a:solidFill>
                  <a:schemeClr val="accent6"/>
                </a:solidFill>
              </a:rPr>
              <a:t>éditoriale sous toutes ses formes</a:t>
            </a:r>
            <a:br>
              <a:rPr lang="fr-FR" sz="3500" b="1" dirty="0" smtClean="0">
                <a:solidFill>
                  <a:schemeClr val="accent6"/>
                </a:solidFill>
              </a:rPr>
            </a:br>
            <a:endParaRPr lang="fr-FR" sz="3500" b="1" dirty="0" smtClean="0">
              <a:solidFill>
                <a:schemeClr val="accent6"/>
              </a:solidFill>
            </a:endParaRPr>
          </a:p>
          <a:p>
            <a:pPr marL="0" indent="0">
              <a:buNone/>
            </a:pPr>
            <a:endParaRPr lang="fr-FR" sz="2000" b="1" dirty="0"/>
          </a:p>
          <a:p>
            <a:r>
              <a:rPr lang="fr-FR" sz="3000" b="1" dirty="0" smtClean="0"/>
              <a:t>Dynamiser et mieux scénariser les contenus en diversifiant les formats</a:t>
            </a:r>
            <a:r>
              <a:rPr lang="fr-FR" sz="2000" b="1" dirty="0" smtClean="0"/>
              <a:t/>
            </a:r>
            <a:br>
              <a:rPr lang="fr-FR" sz="2000" b="1" dirty="0" smtClean="0"/>
            </a:br>
            <a:r>
              <a:rPr lang="fr-FR" sz="2000" dirty="0" smtClean="0"/>
              <a:t>pour renforcer leur attractivité (utiliser le </a:t>
            </a:r>
            <a:r>
              <a:rPr lang="fr-FR" sz="2000" dirty="0" err="1" smtClean="0"/>
              <a:t>rich</a:t>
            </a:r>
            <a:r>
              <a:rPr lang="fr-FR" sz="2000" dirty="0" smtClean="0"/>
              <a:t> media en complément des contenus textuels : enrichissements de contenus web type infographies, dynamiques ou non, vidéos, </a:t>
            </a:r>
            <a:r>
              <a:rPr lang="fr-FR" sz="2000" dirty="0" err="1" smtClean="0"/>
              <a:t>verbatims</a:t>
            </a:r>
            <a:r>
              <a:rPr lang="fr-FR" sz="2000" dirty="0" smtClean="0"/>
              <a:t>, etc.)</a:t>
            </a:r>
          </a:p>
          <a:p>
            <a:endParaRPr lang="fr-FR" sz="2000" dirty="0" smtClean="0"/>
          </a:p>
          <a:p>
            <a:r>
              <a:rPr lang="fr-FR" sz="3000" b="1" dirty="0" smtClean="0"/>
              <a:t>Proposer une meilleure fluidité de l’information</a:t>
            </a:r>
            <a:r>
              <a:rPr lang="fr-FR" sz="3000" dirty="0" smtClean="0"/>
              <a:t>  </a:t>
            </a:r>
            <a:r>
              <a:rPr lang="fr-FR" sz="2000" dirty="0" smtClean="0"/>
              <a:t/>
            </a:r>
            <a:br>
              <a:rPr lang="fr-FR" sz="2000" dirty="0" smtClean="0"/>
            </a:br>
            <a:r>
              <a:rPr lang="fr-FR" sz="2000" dirty="0" smtClean="0"/>
              <a:t>en jouant sur la complémentarité des contenus :</a:t>
            </a:r>
            <a:endParaRPr lang="fr-FR" sz="2000" dirty="0"/>
          </a:p>
          <a:p>
            <a:pPr lvl="1"/>
            <a:r>
              <a:rPr lang="fr-FR" sz="1800" dirty="0"/>
              <a:t>entre </a:t>
            </a:r>
            <a:r>
              <a:rPr lang="fr-FR" sz="1800" dirty="0" smtClean="0"/>
              <a:t>eux, en </a:t>
            </a:r>
            <a:r>
              <a:rPr lang="fr-FR" sz="1800" dirty="0"/>
              <a:t>fonction de leur typologie ou de leur </a:t>
            </a:r>
            <a:r>
              <a:rPr lang="fr-FR" sz="1800" dirty="0" smtClean="0"/>
              <a:t>thématique</a:t>
            </a:r>
            <a:endParaRPr lang="fr-FR" sz="1800" dirty="0"/>
          </a:p>
          <a:p>
            <a:pPr lvl="1"/>
            <a:r>
              <a:rPr lang="fr-FR" sz="1800" dirty="0"/>
              <a:t>avec les sites de </a:t>
            </a:r>
            <a:r>
              <a:rPr lang="fr-FR" sz="1800" dirty="0" smtClean="0"/>
              <a:t>référence (</a:t>
            </a:r>
            <a:r>
              <a:rPr lang="fr-FR" sz="1800" dirty="0" err="1" smtClean="0"/>
              <a:t>hal</a:t>
            </a:r>
            <a:r>
              <a:rPr lang="fr-FR" sz="1800" dirty="0" smtClean="0"/>
              <a:t> SHS, chaires de recherche, </a:t>
            </a:r>
            <a:r>
              <a:rPr lang="fr-FR" sz="1800" dirty="0" err="1" smtClean="0"/>
              <a:t>Alumni</a:t>
            </a:r>
            <a:r>
              <a:rPr lang="fr-FR" sz="1800" dirty="0" smtClean="0"/>
              <a:t> IAE Paris, </a:t>
            </a:r>
            <a:r>
              <a:rPr lang="fr-FR" sz="1800" dirty="0" err="1"/>
              <a:t>PlaceOjeunes</a:t>
            </a:r>
            <a:r>
              <a:rPr lang="fr-FR" sz="1800" dirty="0"/>
              <a:t>, </a:t>
            </a:r>
            <a:r>
              <a:rPr lang="fr-FR" sz="1800" dirty="0" smtClean="0"/>
              <a:t>Université Paris 1 Panthéon Sorbonne)</a:t>
            </a:r>
          </a:p>
          <a:p>
            <a:pPr lvl="1"/>
            <a:r>
              <a:rPr lang="fr-FR" sz="1800" dirty="0" smtClean="0"/>
              <a:t>Avec les sites des partenaires (académiques</a:t>
            </a:r>
            <a:r>
              <a:rPr lang="fr-FR" sz="1800" dirty="0"/>
              <a:t>, </a:t>
            </a:r>
            <a:r>
              <a:rPr lang="fr-FR" sz="1800" dirty="0" smtClean="0"/>
              <a:t>entreprises</a:t>
            </a:r>
            <a:r>
              <a:rPr lang="fr-FR" sz="1800" dirty="0"/>
              <a:t>, etc.)</a:t>
            </a:r>
          </a:p>
          <a:p>
            <a:endParaRPr lang="fr-FR" sz="3000" dirty="0" smtClean="0"/>
          </a:p>
          <a:p>
            <a:r>
              <a:rPr lang="fr-FR" sz="3000" b="1" dirty="0"/>
              <a:t>Capitaliser sur les carrefours </a:t>
            </a:r>
            <a:r>
              <a:rPr lang="fr-FR" sz="3000" b="1" dirty="0" smtClean="0"/>
              <a:t>d’audience</a:t>
            </a:r>
            <a:r>
              <a:rPr lang="fr-FR" sz="3000" dirty="0" smtClean="0"/>
              <a:t>, en particulier les contenus Formation</a:t>
            </a:r>
            <a:r>
              <a:rPr lang="fr-FR" sz="3000" b="1" dirty="0" smtClean="0"/>
              <a:t/>
            </a:r>
            <a:br>
              <a:rPr lang="fr-FR" sz="3000" b="1" dirty="0" smtClean="0"/>
            </a:br>
            <a:r>
              <a:rPr lang="fr-FR" sz="2000" dirty="0" smtClean="0"/>
              <a:t>pour </a:t>
            </a:r>
            <a:r>
              <a:rPr lang="fr-FR" sz="2000" dirty="0"/>
              <a:t>promouvoir d’autres </a:t>
            </a:r>
            <a:r>
              <a:rPr lang="fr-FR" sz="2000" dirty="0" smtClean="0"/>
              <a:t>contenus, favoriser l’</a:t>
            </a:r>
            <a:r>
              <a:rPr lang="fr-FR" sz="2000" dirty="0" err="1" smtClean="0"/>
              <a:t>auto-promotion</a:t>
            </a:r>
            <a:r>
              <a:rPr lang="fr-FR" sz="2000" dirty="0" smtClean="0"/>
              <a:t> de contenus</a:t>
            </a:r>
            <a:br>
              <a:rPr lang="fr-FR" sz="2000" dirty="0" smtClean="0"/>
            </a:br>
            <a:r>
              <a:rPr lang="fr-FR" sz="2000" dirty="0" smtClean="0"/>
              <a:t>(plus largement : penser chaque page web comme une page d’entrée du site)</a:t>
            </a:r>
          </a:p>
          <a:p>
            <a:endParaRPr lang="fr-FR" sz="2000" dirty="0" smtClean="0"/>
          </a:p>
          <a:p>
            <a:r>
              <a:rPr lang="fr-FR" sz="3000" b="1" dirty="0" smtClean="0"/>
              <a:t>Optimiser le référencement des contenus</a:t>
            </a:r>
            <a:r>
              <a:rPr lang="fr-FR" sz="2000" b="1" dirty="0" smtClean="0"/>
              <a:t/>
            </a:r>
            <a:br>
              <a:rPr lang="fr-FR" sz="2000" b="1" dirty="0" smtClean="0"/>
            </a:br>
            <a:r>
              <a:rPr lang="fr-FR" sz="2000" dirty="0" smtClean="0"/>
              <a:t>1 page par sujet</a:t>
            </a:r>
            <a:br>
              <a:rPr lang="fr-FR" sz="2000" dirty="0" smtClean="0"/>
            </a:br>
            <a:r>
              <a:rPr lang="fr-FR" sz="2000" dirty="0" smtClean="0"/>
              <a:t>soigner l’</a:t>
            </a:r>
            <a:r>
              <a:rPr lang="fr-FR" sz="2000" dirty="0" err="1" smtClean="0"/>
              <a:t>éditorialisation</a:t>
            </a:r>
            <a:r>
              <a:rPr lang="fr-FR" sz="2000" dirty="0" smtClean="0"/>
              <a:t> des contenus en respectant les règles de l’écrit web (titre court et explicite, </a:t>
            </a:r>
            <a:r>
              <a:rPr lang="fr-FR" sz="2000" dirty="0" err="1" smtClean="0"/>
              <a:t>chapô</a:t>
            </a:r>
            <a:r>
              <a:rPr lang="fr-FR" sz="2000" dirty="0" smtClean="0"/>
              <a:t>, niveaux de titres, gras, vocabulaire simple, structuration en pyramide inversée, etc.)</a:t>
            </a:r>
            <a:br>
              <a:rPr lang="fr-FR" sz="2000" dirty="0" smtClean="0"/>
            </a:br>
            <a:r>
              <a:rPr lang="fr-FR" sz="2000" dirty="0" smtClean="0"/>
              <a:t>alimenter régulièrement le site par de nouveaux contenus</a:t>
            </a:r>
          </a:p>
          <a:p>
            <a:endParaRPr lang="fr-FR" sz="2000" dirty="0"/>
          </a:p>
          <a:p>
            <a:r>
              <a:rPr lang="fr-FR" sz="3000" b="1" dirty="0" smtClean="0"/>
              <a:t>Diversifier les canaux de diffusion </a:t>
            </a:r>
            <a:r>
              <a:rPr lang="fr-FR" sz="2000" dirty="0" smtClean="0"/>
              <a:t>(newsletters automatisés, barre de partage optimisée)</a:t>
            </a:r>
          </a:p>
          <a:p>
            <a:pPr marL="0" indent="0">
              <a:buNone/>
            </a:pPr>
            <a:endParaRPr lang="fr-FR" sz="2000" dirty="0" smtClean="0">
              <a:solidFill>
                <a:schemeClr val="tx2">
                  <a:lumMod val="75000"/>
                </a:schemeClr>
              </a:solidFill>
            </a:endParaRPr>
          </a:p>
          <a:p>
            <a:endParaRPr lang="fr-FR" sz="1800" b="1" dirty="0">
              <a:solidFill>
                <a:schemeClr val="tx2">
                  <a:lumMod val="75000"/>
                </a:schemeClr>
              </a:solidFill>
            </a:endParaRPr>
          </a:p>
          <a:p>
            <a:r>
              <a:rPr lang="fr-FR" sz="3000" b="1" dirty="0">
                <a:solidFill>
                  <a:schemeClr val="tx2">
                    <a:lumMod val="75000"/>
                  </a:schemeClr>
                </a:solidFill>
              </a:rPr>
              <a:t>Redéfinir le pilotage éditorial </a:t>
            </a:r>
            <a:r>
              <a:rPr lang="fr-FR" sz="2100" dirty="0">
                <a:solidFill>
                  <a:schemeClr val="tx2">
                    <a:lumMod val="75000"/>
                  </a:schemeClr>
                </a:solidFill>
              </a:rPr>
              <a:t>avec l’ensemble des parties prenantes de l’information de l’IAE (gestionnaires, enseignants, </a:t>
            </a:r>
            <a:r>
              <a:rPr lang="fr-FR" sz="2100" dirty="0" err="1">
                <a:solidFill>
                  <a:schemeClr val="tx2">
                    <a:lumMod val="75000"/>
                  </a:schemeClr>
                </a:solidFill>
              </a:rPr>
              <a:t>Alumni</a:t>
            </a:r>
            <a:r>
              <a:rPr lang="fr-FR" sz="2100" dirty="0">
                <a:solidFill>
                  <a:schemeClr val="tx2">
                    <a:lumMod val="75000"/>
                  </a:schemeClr>
                </a:solidFill>
              </a:rPr>
              <a:t>, BDE, etc.) </a:t>
            </a:r>
            <a:r>
              <a:rPr lang="fr-FR" sz="2100" dirty="0" smtClean="0">
                <a:solidFill>
                  <a:schemeClr val="tx2">
                    <a:lumMod val="75000"/>
                  </a:schemeClr>
                </a:solidFill>
              </a:rPr>
              <a:t/>
            </a:r>
            <a:br>
              <a:rPr lang="fr-FR" sz="2100" dirty="0" smtClean="0">
                <a:solidFill>
                  <a:schemeClr val="tx2">
                    <a:lumMod val="75000"/>
                  </a:schemeClr>
                </a:solidFill>
              </a:rPr>
            </a:br>
            <a:r>
              <a:rPr lang="fr-FR" sz="3000" b="1" dirty="0" smtClean="0">
                <a:solidFill>
                  <a:schemeClr val="tx2">
                    <a:lumMod val="75000"/>
                  </a:schemeClr>
                </a:solidFill>
              </a:rPr>
              <a:t>et le </a:t>
            </a:r>
            <a:r>
              <a:rPr lang="fr-FR" sz="3000" b="1" dirty="0" err="1">
                <a:solidFill>
                  <a:schemeClr val="tx2">
                    <a:lumMod val="75000"/>
                  </a:schemeClr>
                </a:solidFill>
              </a:rPr>
              <a:t>process</a:t>
            </a:r>
            <a:r>
              <a:rPr lang="fr-FR" sz="3000" b="1" dirty="0">
                <a:solidFill>
                  <a:schemeClr val="tx2">
                    <a:lumMod val="75000"/>
                  </a:schemeClr>
                </a:solidFill>
              </a:rPr>
              <a:t> de publication</a:t>
            </a:r>
            <a:r>
              <a:rPr lang="fr-FR" sz="3000" dirty="0">
                <a:solidFill>
                  <a:schemeClr val="tx2">
                    <a:lumMod val="75000"/>
                  </a:schemeClr>
                </a:solidFill>
              </a:rPr>
              <a:t> </a:t>
            </a:r>
            <a:r>
              <a:rPr lang="fr-FR" sz="2100" dirty="0">
                <a:solidFill>
                  <a:schemeClr val="tx2">
                    <a:lumMod val="75000"/>
                  </a:schemeClr>
                </a:solidFill>
              </a:rPr>
              <a:t>(mise en place d’un comité éditorial, appui sur des contributeurs au </a:t>
            </a:r>
            <a:r>
              <a:rPr lang="fr-FR" sz="2100" dirty="0" smtClean="0">
                <a:solidFill>
                  <a:schemeClr val="tx2">
                    <a:lumMod val="75000"/>
                  </a:schemeClr>
                </a:solidFill>
              </a:rPr>
              <a:t>sein du </a:t>
            </a:r>
            <a:r>
              <a:rPr lang="fr-FR" sz="2100" dirty="0">
                <a:solidFill>
                  <a:schemeClr val="tx2">
                    <a:lumMod val="75000"/>
                  </a:schemeClr>
                </a:solidFill>
              </a:rPr>
              <a:t>service Formation pour les mises à jour courantes</a:t>
            </a:r>
            <a:r>
              <a:rPr lang="fr-FR" sz="2100" dirty="0" smtClean="0">
                <a:solidFill>
                  <a:schemeClr val="tx2">
                    <a:lumMod val="75000"/>
                  </a:schemeClr>
                </a:solidFill>
              </a:rPr>
              <a:t>)</a:t>
            </a:r>
            <a:endParaRPr lang="fr-FR" sz="1800" b="1" dirty="0">
              <a:solidFill>
                <a:schemeClr val="tx2">
                  <a:lumMod val="75000"/>
                </a:schemeClr>
              </a:solidFill>
            </a:endParaRPr>
          </a:p>
        </p:txBody>
      </p:sp>
      <p:sp>
        <p:nvSpPr>
          <p:cNvPr id="4" name="Espace réservé du numéro de diapositive 3"/>
          <p:cNvSpPr>
            <a:spLocks noGrp="1"/>
          </p:cNvSpPr>
          <p:nvPr>
            <p:ph type="sldNum" sz="quarter" idx="12"/>
          </p:nvPr>
        </p:nvSpPr>
        <p:spPr/>
        <p:txBody>
          <a:bodyPr/>
          <a:lstStyle/>
          <a:p>
            <a:fld id="{FEA9ABF9-1275-4332-88BE-A628674DE3F1}" type="slidenum">
              <a:rPr lang="fr-FR" smtClean="0"/>
              <a:t>4</a:t>
            </a:fld>
            <a:endParaRPr lang="fr-FR"/>
          </a:p>
        </p:txBody>
      </p:sp>
      <p:sp>
        <p:nvSpPr>
          <p:cNvPr id="5" name="Espace réservé du pied de page 4"/>
          <p:cNvSpPr>
            <a:spLocks noGrp="1"/>
          </p:cNvSpPr>
          <p:nvPr>
            <p:ph type="ftr" sz="quarter" idx="3"/>
          </p:nvPr>
        </p:nvSpPr>
        <p:spPr/>
        <p:txBody>
          <a:bodyPr/>
          <a:lstStyle/>
          <a:p>
            <a:r>
              <a:rPr lang="fr-FR" dirty="0"/>
              <a:t>Iae-paris.com, c’est quoi aujourd’hui – Juin 2018</a:t>
            </a:r>
          </a:p>
        </p:txBody>
      </p:sp>
    </p:spTree>
    <p:extLst>
      <p:ext uri="{BB962C8B-B14F-4D97-AF65-F5344CB8AC3E}">
        <p14:creationId xmlns:p14="http://schemas.microsoft.com/office/powerpoint/2010/main" val="71320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enjeux de la refonte</a:t>
            </a:r>
            <a:br>
              <a:rPr lang="fr-FR" dirty="0" smtClean="0"/>
            </a:br>
            <a:r>
              <a:rPr lang="fr-FR" sz="1600" b="1" u="sng" dirty="0" smtClean="0"/>
              <a:t>Enjeux éditoriaux/ergonomiques (1/3)</a:t>
            </a:r>
            <a:endParaRPr lang="fr-FR" sz="1600" dirty="0"/>
          </a:p>
        </p:txBody>
      </p:sp>
      <p:sp>
        <p:nvSpPr>
          <p:cNvPr id="3" name="Espace réservé du contenu 2"/>
          <p:cNvSpPr>
            <a:spLocks noGrp="1"/>
          </p:cNvSpPr>
          <p:nvPr>
            <p:ph idx="1"/>
          </p:nvPr>
        </p:nvSpPr>
        <p:spPr>
          <a:xfrm>
            <a:off x="230832" y="1423317"/>
            <a:ext cx="8229600" cy="4813995"/>
          </a:xfrm>
        </p:spPr>
        <p:txBody>
          <a:bodyPr>
            <a:normAutofit fontScale="92500" lnSpcReduction="20000"/>
          </a:bodyPr>
          <a:lstStyle/>
          <a:p>
            <a:pPr marL="0" indent="0">
              <a:buNone/>
            </a:pPr>
            <a:r>
              <a:rPr lang="fr-FR" sz="2000" b="1" dirty="0" smtClean="0">
                <a:solidFill>
                  <a:schemeClr val="accent6"/>
                </a:solidFill>
              </a:rPr>
              <a:t>Améliorer </a:t>
            </a:r>
            <a:r>
              <a:rPr lang="fr-FR" sz="2000" b="1" dirty="0">
                <a:solidFill>
                  <a:schemeClr val="accent6"/>
                </a:solidFill>
              </a:rPr>
              <a:t>l’expérience utilisateur et faciliter l’accès à </a:t>
            </a:r>
            <a:r>
              <a:rPr lang="fr-FR" sz="2000" b="1" dirty="0" smtClean="0">
                <a:solidFill>
                  <a:schemeClr val="accent6"/>
                </a:solidFill>
              </a:rPr>
              <a:t>l’information en ajoutant de nouvelles fonctionnalités et en optimisant l’existant,</a:t>
            </a:r>
            <a:br>
              <a:rPr lang="fr-FR" sz="2000" b="1" dirty="0" smtClean="0">
                <a:solidFill>
                  <a:schemeClr val="accent6"/>
                </a:solidFill>
              </a:rPr>
            </a:br>
            <a:r>
              <a:rPr lang="fr-FR" sz="2000" b="1" dirty="0" smtClean="0">
                <a:solidFill>
                  <a:schemeClr val="accent6"/>
                </a:solidFill>
              </a:rPr>
              <a:t>mettre l’ergonomie </a:t>
            </a:r>
            <a:r>
              <a:rPr lang="fr-FR" sz="2000" b="1" dirty="0">
                <a:solidFill>
                  <a:schemeClr val="accent6"/>
                </a:solidFill>
              </a:rPr>
              <a:t>au service de l’éditorial</a:t>
            </a:r>
            <a:r>
              <a:rPr lang="fr-FR" sz="2000" b="1" dirty="0" smtClean="0">
                <a:solidFill>
                  <a:schemeClr val="accent6"/>
                </a:solidFill>
              </a:rPr>
              <a:t/>
            </a:r>
            <a:br>
              <a:rPr lang="fr-FR" sz="2000" b="1" dirty="0" smtClean="0">
                <a:solidFill>
                  <a:schemeClr val="accent6"/>
                </a:solidFill>
              </a:rPr>
            </a:br>
            <a:endParaRPr lang="fr-FR" sz="2000" b="1" dirty="0" smtClean="0">
              <a:solidFill>
                <a:schemeClr val="accent6"/>
              </a:solidFill>
            </a:endParaRPr>
          </a:p>
          <a:p>
            <a:pPr lvl="1"/>
            <a:r>
              <a:rPr lang="fr-FR" sz="1600" b="1" dirty="0" smtClean="0"/>
              <a:t>En développant l’offre </a:t>
            </a:r>
            <a:r>
              <a:rPr lang="fr-FR" sz="1600" b="1" dirty="0" err="1" smtClean="0"/>
              <a:t>servicielle</a:t>
            </a:r>
            <a:r>
              <a:rPr lang="fr-FR" sz="1600" b="1" dirty="0" smtClean="0"/>
              <a:t> </a:t>
            </a:r>
            <a:r>
              <a:rPr lang="fr-FR" sz="800" b="1" dirty="0" smtClean="0"/>
              <a:t/>
            </a:r>
            <a:br>
              <a:rPr lang="fr-FR" sz="800" b="1" dirty="0" smtClean="0"/>
            </a:br>
            <a:endParaRPr lang="fr-FR" sz="800" b="1" dirty="0" smtClean="0"/>
          </a:p>
          <a:p>
            <a:pPr marL="457200" lvl="1" indent="0">
              <a:buNone/>
            </a:pPr>
            <a:r>
              <a:rPr lang="fr-FR" sz="1600" u="sng" dirty="0" smtClean="0"/>
              <a:t>à optimiser</a:t>
            </a:r>
          </a:p>
          <a:p>
            <a:pPr lvl="2"/>
            <a:r>
              <a:rPr lang="fr-FR" sz="1300" b="1" dirty="0" smtClean="0"/>
              <a:t>Moteur de recherche général </a:t>
            </a:r>
            <a:r>
              <a:rPr lang="fr-FR" sz="1300" dirty="0" smtClean="0"/>
              <a:t>performant : système d’</a:t>
            </a:r>
            <a:r>
              <a:rPr lang="fr-FR" sz="1300" dirty="0" err="1" smtClean="0"/>
              <a:t>autocomplétion</a:t>
            </a:r>
            <a:r>
              <a:rPr lang="fr-FR" sz="1300" dirty="0" smtClean="0"/>
              <a:t>, possibilité de filtrer</a:t>
            </a:r>
          </a:p>
          <a:p>
            <a:pPr lvl="2"/>
            <a:r>
              <a:rPr lang="fr-FR" sz="1300" b="1" dirty="0" smtClean="0"/>
              <a:t>Moteur de recherche dédié à la formation</a:t>
            </a:r>
            <a:r>
              <a:rPr lang="fr-FR" sz="1300" dirty="0" smtClean="0"/>
              <a:t> dynamique, convivial et ergonomique : visibilité renforcée en page d’accueil, possibilité de filtrer</a:t>
            </a:r>
          </a:p>
          <a:p>
            <a:pPr lvl="2"/>
            <a:r>
              <a:rPr lang="fr-FR" sz="1300" b="1" dirty="0" smtClean="0"/>
              <a:t>Annuaire de la communauté IAE </a:t>
            </a:r>
            <a:r>
              <a:rPr lang="fr-FR" sz="1300" dirty="0" smtClean="0"/>
              <a:t>(personnels administratifs, enseignants) avec la possibilité d’afficher une vue globale et </a:t>
            </a:r>
            <a:r>
              <a:rPr lang="fr-FR" sz="1300" dirty="0"/>
              <a:t>d’afficher des vues annuaires différentes en fonction des pages </a:t>
            </a:r>
            <a:r>
              <a:rPr lang="fr-FR" sz="1300" dirty="0" smtClean="0"/>
              <a:t>(avec filtre prédéfini), mise en place de filtres</a:t>
            </a:r>
          </a:p>
          <a:p>
            <a:pPr lvl="2"/>
            <a:r>
              <a:rPr lang="fr-FR" sz="1300" b="1" dirty="0" smtClean="0"/>
              <a:t>Agenda des événements </a:t>
            </a:r>
            <a:r>
              <a:rPr lang="fr-FR" sz="1300" dirty="0" smtClean="0"/>
              <a:t>: visibilité en page d’accueil et en pages de rubrique avec la possibilité d’afficher une vue globale et des vues différentes en fonction des pages (avec filtre prédéfini), mise en place de filtres</a:t>
            </a:r>
          </a:p>
          <a:p>
            <a:pPr lvl="2"/>
            <a:r>
              <a:rPr lang="fr-FR" sz="1300" b="1" dirty="0" smtClean="0"/>
              <a:t>Flux d’actualité : </a:t>
            </a:r>
            <a:r>
              <a:rPr lang="fr-FR" sz="1300" dirty="0" smtClean="0"/>
              <a:t>visibilité en page d’accueil, possibilité de filtrer par date et typologie de contenu, accès aux archives</a:t>
            </a:r>
          </a:p>
          <a:p>
            <a:pPr lvl="2"/>
            <a:r>
              <a:rPr lang="fr-FR" sz="1300" b="1" dirty="0"/>
              <a:t>Espace Contact </a:t>
            </a:r>
            <a:r>
              <a:rPr lang="fr-FR" sz="1300" dirty="0"/>
              <a:t>pour mieux orienter les internautes vers les bons contenus ou vers les bons interlocuteurs </a:t>
            </a:r>
            <a:r>
              <a:rPr lang="fr-FR" sz="1300" dirty="0" smtClean="0"/>
              <a:t>: filtre par entonnoir, valorisation des contenus répondant à la question ou le cas échéant vers les formulaires </a:t>
            </a:r>
            <a:r>
              <a:rPr lang="fr-FR" sz="1300" dirty="0"/>
              <a:t>de </a:t>
            </a:r>
            <a:r>
              <a:rPr lang="fr-FR" sz="1300" dirty="0" smtClean="0"/>
              <a:t>contact en dernier recours</a:t>
            </a:r>
          </a:p>
          <a:p>
            <a:pPr lvl="2"/>
            <a:r>
              <a:rPr lang="fr-FR" sz="1300" b="1" dirty="0" smtClean="0"/>
              <a:t>Espace Presse : </a:t>
            </a:r>
            <a:r>
              <a:rPr lang="fr-FR" sz="1300" dirty="0" smtClean="0"/>
              <a:t>mise en place d’un espace unique pour valoriser les communiqués et dossiers de presse de l’IAE ainsi que les articles de presse publiés dans les médias</a:t>
            </a:r>
            <a:endParaRPr lang="fr-FR" sz="1300" dirty="0"/>
          </a:p>
          <a:p>
            <a:pPr lvl="2"/>
            <a:endParaRPr lang="fr-FR" sz="1200" dirty="0"/>
          </a:p>
          <a:p>
            <a:pPr marL="914400" lvl="2" indent="0">
              <a:buNone/>
            </a:pPr>
            <a:r>
              <a:rPr lang="fr-FR" sz="1200" dirty="0" smtClean="0"/>
              <a:t>! Outre l’aspect fonctionnel, un soin particulier devra être porté aux pages de résultats, afin de favoriser la promotion de contenus et de favoriser la navigation dans le site</a:t>
            </a:r>
            <a:br>
              <a:rPr lang="fr-FR" sz="1200" dirty="0" smtClean="0"/>
            </a:br>
            <a:endParaRPr lang="fr-FR" sz="1200" dirty="0" smtClean="0"/>
          </a:p>
          <a:p>
            <a:pPr marL="914400" lvl="2" indent="0">
              <a:buNone/>
            </a:pPr>
            <a:endParaRPr lang="fr-FR" sz="1200" dirty="0" smtClean="0"/>
          </a:p>
          <a:p>
            <a:pPr lvl="2"/>
            <a:endParaRPr lang="fr-FR" sz="1200" dirty="0"/>
          </a:p>
        </p:txBody>
      </p:sp>
      <p:sp>
        <p:nvSpPr>
          <p:cNvPr id="4" name="Espace réservé du numéro de diapositive 3"/>
          <p:cNvSpPr>
            <a:spLocks noGrp="1"/>
          </p:cNvSpPr>
          <p:nvPr>
            <p:ph type="sldNum" sz="quarter" idx="12"/>
          </p:nvPr>
        </p:nvSpPr>
        <p:spPr/>
        <p:txBody>
          <a:bodyPr/>
          <a:lstStyle/>
          <a:p>
            <a:fld id="{FEA9ABF9-1275-4332-88BE-A628674DE3F1}" type="slidenum">
              <a:rPr lang="fr-FR" smtClean="0"/>
              <a:t>5</a:t>
            </a:fld>
            <a:endParaRPr lang="fr-FR"/>
          </a:p>
        </p:txBody>
      </p:sp>
      <p:sp>
        <p:nvSpPr>
          <p:cNvPr id="5" name="Espace réservé du pied de page 4"/>
          <p:cNvSpPr>
            <a:spLocks noGrp="1"/>
          </p:cNvSpPr>
          <p:nvPr>
            <p:ph type="ftr" sz="quarter" idx="3"/>
          </p:nvPr>
        </p:nvSpPr>
        <p:spPr/>
        <p:txBody>
          <a:bodyPr/>
          <a:lstStyle/>
          <a:p>
            <a:r>
              <a:rPr lang="fr-FR" dirty="0"/>
              <a:t>Iae-paris.com, c’est quoi aujourd’hui – Juin 2018</a:t>
            </a:r>
          </a:p>
        </p:txBody>
      </p:sp>
    </p:spTree>
    <p:extLst>
      <p:ext uri="{BB962C8B-B14F-4D97-AF65-F5344CB8AC3E}">
        <p14:creationId xmlns:p14="http://schemas.microsoft.com/office/powerpoint/2010/main" val="2896508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enjeux de la refonte</a:t>
            </a:r>
            <a:br>
              <a:rPr lang="fr-FR" dirty="0" smtClean="0"/>
            </a:br>
            <a:r>
              <a:rPr lang="fr-FR" sz="1600" b="1" u="sng" dirty="0" smtClean="0"/>
              <a:t>Enjeux éditoriaux/ergonomiques (2/3)</a:t>
            </a:r>
            <a:endParaRPr lang="fr-FR" sz="1600" dirty="0"/>
          </a:p>
        </p:txBody>
      </p:sp>
      <p:sp>
        <p:nvSpPr>
          <p:cNvPr id="3" name="Espace réservé du contenu 2"/>
          <p:cNvSpPr>
            <a:spLocks noGrp="1"/>
          </p:cNvSpPr>
          <p:nvPr>
            <p:ph idx="1"/>
          </p:nvPr>
        </p:nvSpPr>
        <p:spPr>
          <a:xfrm>
            <a:off x="230832" y="1423317"/>
            <a:ext cx="8229600" cy="4813995"/>
          </a:xfrm>
        </p:spPr>
        <p:txBody>
          <a:bodyPr>
            <a:normAutofit fontScale="85000" lnSpcReduction="20000"/>
          </a:bodyPr>
          <a:lstStyle/>
          <a:p>
            <a:pPr marL="0" indent="0">
              <a:buNone/>
            </a:pPr>
            <a:r>
              <a:rPr lang="fr-FR" sz="2000" b="1" dirty="0" smtClean="0">
                <a:solidFill>
                  <a:schemeClr val="accent6"/>
                </a:solidFill>
              </a:rPr>
              <a:t>Améliorer </a:t>
            </a:r>
            <a:r>
              <a:rPr lang="fr-FR" sz="2000" b="1" dirty="0">
                <a:solidFill>
                  <a:schemeClr val="accent6"/>
                </a:solidFill>
              </a:rPr>
              <a:t>l’expérience utilisateur et faciliter l’accès à </a:t>
            </a:r>
            <a:r>
              <a:rPr lang="fr-FR" sz="2000" b="1" dirty="0" smtClean="0">
                <a:solidFill>
                  <a:schemeClr val="accent6"/>
                </a:solidFill>
              </a:rPr>
              <a:t>l’information en ajoutant de nouvelles fonctionnalités et en optimisant l’existant,</a:t>
            </a:r>
            <a:br>
              <a:rPr lang="fr-FR" sz="2000" b="1" dirty="0" smtClean="0">
                <a:solidFill>
                  <a:schemeClr val="accent6"/>
                </a:solidFill>
              </a:rPr>
            </a:br>
            <a:r>
              <a:rPr lang="fr-FR" sz="2000" b="1" dirty="0" smtClean="0">
                <a:solidFill>
                  <a:schemeClr val="accent6"/>
                </a:solidFill>
              </a:rPr>
              <a:t>mettre l’ergonomie </a:t>
            </a:r>
            <a:r>
              <a:rPr lang="fr-FR" sz="2000" b="1" dirty="0">
                <a:solidFill>
                  <a:schemeClr val="accent6"/>
                </a:solidFill>
              </a:rPr>
              <a:t>au service de l’éditorial</a:t>
            </a:r>
            <a:r>
              <a:rPr lang="fr-FR" sz="2000" b="1" dirty="0" smtClean="0">
                <a:solidFill>
                  <a:schemeClr val="accent6"/>
                </a:solidFill>
              </a:rPr>
              <a:t/>
            </a:r>
            <a:br>
              <a:rPr lang="fr-FR" sz="2000" b="1" dirty="0" smtClean="0">
                <a:solidFill>
                  <a:schemeClr val="accent6"/>
                </a:solidFill>
              </a:rPr>
            </a:br>
            <a:endParaRPr lang="fr-FR" sz="2000" b="1" dirty="0" smtClean="0">
              <a:solidFill>
                <a:schemeClr val="accent6"/>
              </a:solidFill>
            </a:endParaRPr>
          </a:p>
          <a:p>
            <a:pPr lvl="1"/>
            <a:r>
              <a:rPr lang="fr-FR" sz="1600" b="1" dirty="0" smtClean="0"/>
              <a:t>En développant l’offre </a:t>
            </a:r>
            <a:r>
              <a:rPr lang="fr-FR" sz="1600" b="1" dirty="0" err="1" smtClean="0"/>
              <a:t>servicielle</a:t>
            </a:r>
            <a:endParaRPr lang="fr-FR" sz="800" b="1" dirty="0" smtClean="0"/>
          </a:p>
          <a:p>
            <a:pPr marL="914400" lvl="2" indent="0">
              <a:buNone/>
            </a:pPr>
            <a:endParaRPr lang="fr-FR" sz="1200" dirty="0" smtClean="0"/>
          </a:p>
          <a:p>
            <a:pPr marL="457200" lvl="1" indent="0">
              <a:buNone/>
            </a:pPr>
            <a:r>
              <a:rPr lang="fr-FR" sz="1500" u="sng" dirty="0"/>
              <a:t>à développer</a:t>
            </a:r>
          </a:p>
          <a:p>
            <a:pPr lvl="2"/>
            <a:r>
              <a:rPr lang="fr-FR" sz="1200" b="1" dirty="0" smtClean="0"/>
              <a:t>FAQ dynamique</a:t>
            </a:r>
          </a:p>
          <a:p>
            <a:pPr lvl="2"/>
            <a:r>
              <a:rPr lang="fr-FR" sz="1200" b="1" dirty="0" smtClean="0"/>
              <a:t>Newsletters automatisées </a:t>
            </a:r>
            <a:r>
              <a:rPr lang="fr-FR" sz="1200" dirty="0" smtClean="0"/>
              <a:t>en sélectionnant les contenus du site</a:t>
            </a:r>
          </a:p>
          <a:p>
            <a:pPr lvl="2"/>
            <a:r>
              <a:rPr lang="fr-FR" sz="1200" b="1" dirty="0"/>
              <a:t>Le développement d’un module interne pour la génération de fichiers de contacts </a:t>
            </a:r>
            <a:r>
              <a:rPr lang="fr-FR" sz="1200" dirty="0"/>
              <a:t>dans le cadre du téléchargement de plaquettes de formation (aujourd’hui via 123 </a:t>
            </a:r>
            <a:r>
              <a:rPr lang="fr-FR" sz="1200" dirty="0" err="1"/>
              <a:t>Form</a:t>
            </a:r>
            <a:r>
              <a:rPr lang="fr-FR" sz="1200" dirty="0" smtClean="0"/>
              <a:t>)</a:t>
            </a:r>
            <a:br>
              <a:rPr lang="fr-FR" sz="1200" dirty="0" smtClean="0"/>
            </a:br>
            <a:endParaRPr lang="fr-FR" sz="1200" dirty="0" smtClean="0"/>
          </a:p>
          <a:p>
            <a:pPr marL="457200" lvl="1" indent="0">
              <a:buNone/>
            </a:pPr>
            <a:r>
              <a:rPr lang="fr-FR" sz="1500" u="sng" dirty="0"/>
              <a:t>À mettre en place</a:t>
            </a:r>
          </a:p>
          <a:p>
            <a:pPr lvl="2"/>
            <a:r>
              <a:rPr lang="fr-FR" sz="1200" b="1" dirty="0" smtClean="0"/>
              <a:t>Accès à la </a:t>
            </a:r>
            <a:r>
              <a:rPr lang="fr-FR" sz="1200" b="1" dirty="0" err="1"/>
              <a:t>P</a:t>
            </a:r>
            <a:r>
              <a:rPr lang="fr-FR" sz="1200" b="1" dirty="0" err="1" smtClean="0"/>
              <a:t>ayBox</a:t>
            </a:r>
            <a:r>
              <a:rPr lang="fr-FR" sz="1200" b="1" dirty="0" smtClean="0"/>
              <a:t> IAE </a:t>
            </a:r>
            <a:r>
              <a:rPr lang="fr-FR" sz="1200" dirty="0" smtClean="0"/>
              <a:t>(simple lien de redirection)</a:t>
            </a:r>
            <a:endParaRPr lang="fr-FR" sz="1200" dirty="0"/>
          </a:p>
          <a:p>
            <a:pPr marL="514350" lvl="1" indent="0">
              <a:buNone/>
            </a:pPr>
            <a:endParaRPr lang="fr-FR" sz="1900" u="sng" dirty="0"/>
          </a:p>
          <a:p>
            <a:pPr marL="514350" lvl="1" indent="0">
              <a:buNone/>
            </a:pPr>
            <a:r>
              <a:rPr lang="fr-FR" sz="1500" u="sng" dirty="0" smtClean="0"/>
              <a:t>à </a:t>
            </a:r>
            <a:r>
              <a:rPr lang="fr-FR" sz="1500" u="sng" dirty="0"/>
              <a:t>étudier</a:t>
            </a:r>
          </a:p>
          <a:p>
            <a:pPr lvl="2"/>
            <a:r>
              <a:rPr lang="fr-FR" sz="1200" b="1" dirty="0"/>
              <a:t>L</a:t>
            </a:r>
            <a:r>
              <a:rPr lang="fr-FR" sz="1200" b="1" dirty="0" smtClean="0"/>
              <a:t>a mise en place d’un bot </a:t>
            </a:r>
            <a:r>
              <a:rPr lang="fr-FR" sz="1200" dirty="0" smtClean="0"/>
              <a:t>pour mieux accompagner les internautes dans leur recherche d’information</a:t>
            </a:r>
          </a:p>
          <a:p>
            <a:pPr lvl="2"/>
            <a:r>
              <a:rPr lang="fr-FR" sz="1200" dirty="0" smtClean="0"/>
              <a:t>Le maintien de la </a:t>
            </a:r>
            <a:r>
              <a:rPr lang="fr-FR" sz="1200" b="1" dirty="0" smtClean="0"/>
              <a:t>librairie virtuelle </a:t>
            </a:r>
            <a:r>
              <a:rPr lang="fr-FR" sz="1200" dirty="0" smtClean="0"/>
              <a:t>pour inciter à acheter les publications des enseignants chercheurs ?</a:t>
            </a:r>
          </a:p>
          <a:p>
            <a:pPr lvl="2"/>
            <a:endParaRPr lang="fr-FR" sz="1200" u="sng" dirty="0"/>
          </a:p>
          <a:p>
            <a:pPr marL="457200" lvl="1" indent="0">
              <a:buNone/>
            </a:pPr>
            <a:r>
              <a:rPr lang="fr-FR" sz="1400" u="sng" dirty="0"/>
              <a:t>à</a:t>
            </a:r>
            <a:r>
              <a:rPr lang="fr-FR" sz="1400" u="sng" dirty="0" smtClean="0"/>
              <a:t> conserver </a:t>
            </a:r>
          </a:p>
          <a:p>
            <a:pPr lvl="2"/>
            <a:r>
              <a:rPr lang="fr-FR" sz="1200" b="1" dirty="0"/>
              <a:t>La complémentarité avec des sites tiers</a:t>
            </a:r>
          </a:p>
          <a:p>
            <a:pPr lvl="3"/>
            <a:r>
              <a:rPr lang="fr-FR" sz="1200" dirty="0"/>
              <a:t>L’espace Carrière/Insertion professionnelle avec la plateforme </a:t>
            </a:r>
            <a:r>
              <a:rPr lang="fr-FR" sz="1200" dirty="0" err="1"/>
              <a:t>PlaceOjeunes</a:t>
            </a:r>
            <a:r>
              <a:rPr lang="fr-FR" sz="1200" dirty="0"/>
              <a:t> </a:t>
            </a:r>
          </a:p>
          <a:p>
            <a:pPr lvl="4">
              <a:buFontTx/>
              <a:buChar char="-"/>
            </a:pPr>
            <a:r>
              <a:rPr lang="fr-FR" sz="900" dirty="0"/>
              <a:t>Pour les entreprises : </a:t>
            </a:r>
            <a:r>
              <a:rPr lang="fr-FR" sz="900" dirty="0" smtClean="0"/>
              <a:t>dépôt </a:t>
            </a:r>
            <a:r>
              <a:rPr lang="fr-FR" sz="900" dirty="0"/>
              <a:t>d’offre de stages, de contrats d’apprentissage et d’offre d’emplois via un formulaire de saisie</a:t>
            </a:r>
          </a:p>
          <a:p>
            <a:pPr lvl="4">
              <a:buFontTx/>
              <a:buChar char="-"/>
            </a:pPr>
            <a:r>
              <a:rPr lang="fr-FR" sz="900" dirty="0"/>
              <a:t>Pour les étudiants : </a:t>
            </a:r>
            <a:r>
              <a:rPr lang="fr-FR" sz="900" dirty="0" smtClean="0"/>
              <a:t>accès </a:t>
            </a:r>
            <a:r>
              <a:rPr lang="fr-FR" sz="900" dirty="0"/>
              <a:t>direct en intégrant le module de saisie identifiant/mot de passe</a:t>
            </a:r>
          </a:p>
          <a:p>
            <a:pPr lvl="4">
              <a:buFontTx/>
              <a:buChar char="-"/>
            </a:pPr>
            <a:endParaRPr lang="fr-FR" sz="1200" dirty="0"/>
          </a:p>
          <a:p>
            <a:pPr lvl="3"/>
            <a:r>
              <a:rPr lang="fr-FR" sz="1200" dirty="0"/>
              <a:t>Université Paris 1</a:t>
            </a:r>
          </a:p>
          <a:p>
            <a:pPr lvl="4">
              <a:buFontTx/>
              <a:buChar char="-"/>
            </a:pPr>
            <a:r>
              <a:rPr lang="fr-FR" sz="900" dirty="0"/>
              <a:t>Pour les étudiants : accès aux espaces pédagogiques interactifs via un lien</a:t>
            </a:r>
          </a:p>
          <a:p>
            <a:pPr marL="1828800" lvl="4" indent="0">
              <a:buNone/>
            </a:pPr>
            <a:endParaRPr lang="fr-FR" sz="1200" dirty="0"/>
          </a:p>
          <a:p>
            <a:pPr lvl="2"/>
            <a:endParaRPr lang="fr-FR" sz="1200" dirty="0"/>
          </a:p>
        </p:txBody>
      </p:sp>
      <p:sp>
        <p:nvSpPr>
          <p:cNvPr id="4" name="Espace réservé du numéro de diapositive 3"/>
          <p:cNvSpPr>
            <a:spLocks noGrp="1"/>
          </p:cNvSpPr>
          <p:nvPr>
            <p:ph type="sldNum" sz="quarter" idx="12"/>
          </p:nvPr>
        </p:nvSpPr>
        <p:spPr/>
        <p:txBody>
          <a:bodyPr/>
          <a:lstStyle/>
          <a:p>
            <a:fld id="{FEA9ABF9-1275-4332-88BE-A628674DE3F1}" type="slidenum">
              <a:rPr lang="fr-FR" smtClean="0"/>
              <a:t>6</a:t>
            </a:fld>
            <a:endParaRPr lang="fr-FR" dirty="0"/>
          </a:p>
        </p:txBody>
      </p:sp>
      <p:sp>
        <p:nvSpPr>
          <p:cNvPr id="5" name="Espace réservé du pied de page 4"/>
          <p:cNvSpPr>
            <a:spLocks noGrp="1"/>
          </p:cNvSpPr>
          <p:nvPr>
            <p:ph type="ftr" sz="quarter" idx="3"/>
          </p:nvPr>
        </p:nvSpPr>
        <p:spPr/>
        <p:txBody>
          <a:bodyPr/>
          <a:lstStyle/>
          <a:p>
            <a:r>
              <a:rPr lang="fr-FR" dirty="0"/>
              <a:t>Iae-paris.com, c’est quoi aujourd’hui – Juin 2018</a:t>
            </a:r>
          </a:p>
        </p:txBody>
      </p:sp>
    </p:spTree>
    <p:extLst>
      <p:ext uri="{BB962C8B-B14F-4D97-AF65-F5344CB8AC3E}">
        <p14:creationId xmlns:p14="http://schemas.microsoft.com/office/powerpoint/2010/main" val="3449065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enjeux de la refonte</a:t>
            </a:r>
            <a:br>
              <a:rPr lang="fr-FR" dirty="0" smtClean="0"/>
            </a:br>
            <a:r>
              <a:rPr lang="fr-FR" sz="1600" b="1" u="sng" dirty="0" smtClean="0"/>
              <a:t>Enjeux éditoriaux/ergonomiques (3/3)</a:t>
            </a:r>
            <a:endParaRPr lang="fr-FR" sz="1600" dirty="0"/>
          </a:p>
        </p:txBody>
      </p:sp>
      <p:sp>
        <p:nvSpPr>
          <p:cNvPr id="3" name="Espace réservé du contenu 2"/>
          <p:cNvSpPr>
            <a:spLocks noGrp="1"/>
          </p:cNvSpPr>
          <p:nvPr>
            <p:ph idx="1"/>
          </p:nvPr>
        </p:nvSpPr>
        <p:spPr>
          <a:xfrm>
            <a:off x="230832" y="1423317"/>
            <a:ext cx="8229600" cy="4525963"/>
          </a:xfrm>
        </p:spPr>
        <p:txBody>
          <a:bodyPr>
            <a:normAutofit fontScale="85000" lnSpcReduction="20000"/>
          </a:bodyPr>
          <a:lstStyle/>
          <a:p>
            <a:pPr marL="0" indent="0">
              <a:buNone/>
            </a:pPr>
            <a:endParaRPr lang="fr-FR" sz="2000" b="1" dirty="0"/>
          </a:p>
          <a:p>
            <a:pPr marL="0" indent="0">
              <a:buNone/>
            </a:pPr>
            <a:r>
              <a:rPr lang="fr-FR" sz="2000" b="1" dirty="0">
                <a:solidFill>
                  <a:schemeClr val="accent6"/>
                </a:solidFill>
              </a:rPr>
              <a:t>A</a:t>
            </a:r>
            <a:r>
              <a:rPr lang="fr-FR" sz="2000" b="1" dirty="0" smtClean="0">
                <a:solidFill>
                  <a:schemeClr val="accent6"/>
                </a:solidFill>
              </a:rPr>
              <a:t>méliorer </a:t>
            </a:r>
            <a:r>
              <a:rPr lang="fr-FR" sz="2000" b="1" dirty="0">
                <a:solidFill>
                  <a:schemeClr val="accent6"/>
                </a:solidFill>
              </a:rPr>
              <a:t>l’expérience utilisateur et faciliter l’accès à </a:t>
            </a:r>
            <a:r>
              <a:rPr lang="fr-FR" sz="2000" b="1" dirty="0" smtClean="0">
                <a:solidFill>
                  <a:schemeClr val="accent6"/>
                </a:solidFill>
              </a:rPr>
              <a:t>l’information en ajoutant de nouvelles fonctionnalités et en optimisant l’existant,</a:t>
            </a:r>
            <a:br>
              <a:rPr lang="fr-FR" sz="2000" b="1" dirty="0" smtClean="0">
                <a:solidFill>
                  <a:schemeClr val="accent6"/>
                </a:solidFill>
              </a:rPr>
            </a:br>
            <a:r>
              <a:rPr lang="fr-FR" sz="2000" b="1" dirty="0" smtClean="0">
                <a:solidFill>
                  <a:schemeClr val="accent6"/>
                </a:solidFill>
              </a:rPr>
              <a:t>mettre l’ergonomie </a:t>
            </a:r>
            <a:r>
              <a:rPr lang="fr-FR" sz="2000" b="1" dirty="0">
                <a:solidFill>
                  <a:schemeClr val="accent6"/>
                </a:solidFill>
              </a:rPr>
              <a:t>au service de </a:t>
            </a:r>
            <a:r>
              <a:rPr lang="fr-FR" sz="2000" b="1" dirty="0" smtClean="0">
                <a:solidFill>
                  <a:schemeClr val="accent6"/>
                </a:solidFill>
              </a:rPr>
              <a:t>l’éditorial</a:t>
            </a:r>
            <a:endParaRPr lang="fr-FR" sz="1200" dirty="0" smtClean="0"/>
          </a:p>
          <a:p>
            <a:pPr lvl="2"/>
            <a:endParaRPr lang="fr-FR" sz="1200" b="1" dirty="0"/>
          </a:p>
          <a:p>
            <a:pPr lvl="1"/>
            <a:r>
              <a:rPr lang="fr-FR" sz="1600" b="1" dirty="0" smtClean="0"/>
              <a:t>En améliorant la visibilité des contenus</a:t>
            </a:r>
          </a:p>
          <a:p>
            <a:pPr marL="457200" lvl="1" indent="0">
              <a:buNone/>
            </a:pPr>
            <a:r>
              <a:rPr lang="fr-FR" sz="1400" u="sng" dirty="0"/>
              <a:t>A titre indicatif</a:t>
            </a:r>
          </a:p>
          <a:p>
            <a:pPr lvl="2"/>
            <a:r>
              <a:rPr lang="fr-FR" sz="1200" dirty="0" smtClean="0"/>
              <a:t>Optimiser la barre de partage des contenus sur les réseaux sociaux</a:t>
            </a:r>
          </a:p>
          <a:p>
            <a:pPr lvl="2"/>
            <a:r>
              <a:rPr lang="fr-FR" sz="1200" dirty="0" smtClean="0"/>
              <a:t>Valoriser la présence de l’IAE et ses publications sur les réseaux sociaux </a:t>
            </a:r>
          </a:p>
          <a:p>
            <a:pPr lvl="2"/>
            <a:r>
              <a:rPr lang="fr-FR" sz="1200" dirty="0" smtClean="0"/>
              <a:t>Mettre en place un système </a:t>
            </a:r>
            <a:r>
              <a:rPr lang="fr-FR" sz="1200" dirty="0"/>
              <a:t>d’autopromotion sur toutes les pages du site pour valoriser l’actualité du moment</a:t>
            </a:r>
          </a:p>
          <a:p>
            <a:pPr lvl="1"/>
            <a:endParaRPr lang="fr-FR" sz="1600" b="1" dirty="0"/>
          </a:p>
          <a:p>
            <a:pPr lvl="1"/>
            <a:r>
              <a:rPr lang="fr-FR" sz="1600" b="1" dirty="0" smtClean="0"/>
              <a:t>En améliorant la lisibilité de l’information dans les pages</a:t>
            </a:r>
          </a:p>
          <a:p>
            <a:pPr marL="457200" lvl="1" indent="0">
              <a:lnSpc>
                <a:spcPct val="80000"/>
              </a:lnSpc>
              <a:buNone/>
            </a:pPr>
            <a:r>
              <a:rPr lang="fr-FR" sz="1400" u="sng" dirty="0" smtClean="0"/>
              <a:t/>
            </a:r>
            <a:br>
              <a:rPr lang="fr-FR" sz="1400" u="sng" dirty="0" smtClean="0"/>
            </a:br>
            <a:r>
              <a:rPr lang="fr-FR" sz="1400" u="sng" dirty="0" smtClean="0"/>
              <a:t>A </a:t>
            </a:r>
            <a:r>
              <a:rPr lang="fr-FR" sz="1400" u="sng" dirty="0"/>
              <a:t>titre indicatif</a:t>
            </a:r>
          </a:p>
          <a:p>
            <a:pPr lvl="2"/>
            <a:r>
              <a:rPr lang="fr-FR" sz="1200" dirty="0" smtClean="0"/>
              <a:t>Feuille de style</a:t>
            </a:r>
          </a:p>
          <a:p>
            <a:pPr lvl="2"/>
            <a:r>
              <a:rPr lang="fr-FR" sz="1200" dirty="0" smtClean="0"/>
              <a:t>Astuces ergonomiques : sommaire cliquable, pages accordéon, etc.</a:t>
            </a:r>
          </a:p>
          <a:p>
            <a:pPr lvl="2"/>
            <a:r>
              <a:rPr lang="fr-FR" sz="1200" dirty="0" smtClean="0"/>
              <a:t>Encadrés de valorisation / blocs fonctionnels spécifiques dans le corps de texte (liens associés, contact, agenda, témoignages/citation, blocs de contenus libres, etc.)</a:t>
            </a:r>
          </a:p>
          <a:p>
            <a:endParaRPr lang="fr-FR" sz="2000" b="1" dirty="0"/>
          </a:p>
          <a:p>
            <a:pPr marL="0" indent="0">
              <a:buNone/>
            </a:pPr>
            <a:r>
              <a:rPr lang="fr-FR" sz="2000" b="1" dirty="0" smtClean="0"/>
              <a:t/>
            </a:r>
            <a:br>
              <a:rPr lang="fr-FR" sz="2000" b="1" dirty="0" smtClean="0"/>
            </a:br>
            <a:r>
              <a:rPr lang="fr-FR" sz="2000" b="1" dirty="0" smtClean="0"/>
              <a:t/>
            </a:r>
            <a:br>
              <a:rPr lang="fr-FR" sz="2000" b="1" dirty="0" smtClean="0"/>
            </a:br>
            <a:endParaRPr lang="fr-FR" sz="1800" b="1" dirty="0"/>
          </a:p>
        </p:txBody>
      </p:sp>
      <p:sp>
        <p:nvSpPr>
          <p:cNvPr id="4" name="Espace réservé du numéro de diapositive 3"/>
          <p:cNvSpPr>
            <a:spLocks noGrp="1"/>
          </p:cNvSpPr>
          <p:nvPr>
            <p:ph type="sldNum" sz="quarter" idx="12"/>
          </p:nvPr>
        </p:nvSpPr>
        <p:spPr/>
        <p:txBody>
          <a:bodyPr/>
          <a:lstStyle/>
          <a:p>
            <a:fld id="{FEA9ABF9-1275-4332-88BE-A628674DE3F1}" type="slidenum">
              <a:rPr lang="fr-FR" smtClean="0"/>
              <a:t>7</a:t>
            </a:fld>
            <a:endParaRPr lang="fr-FR"/>
          </a:p>
        </p:txBody>
      </p:sp>
      <p:sp>
        <p:nvSpPr>
          <p:cNvPr id="5" name="Espace réservé du pied de page 4"/>
          <p:cNvSpPr>
            <a:spLocks noGrp="1"/>
          </p:cNvSpPr>
          <p:nvPr>
            <p:ph type="ftr" sz="quarter" idx="3"/>
          </p:nvPr>
        </p:nvSpPr>
        <p:spPr/>
        <p:txBody>
          <a:bodyPr/>
          <a:lstStyle/>
          <a:p>
            <a:r>
              <a:rPr lang="fr-FR" dirty="0"/>
              <a:t>Iae-paris.com, c’est quoi aujourd’hui – Juin 2018</a:t>
            </a:r>
          </a:p>
        </p:txBody>
      </p:sp>
    </p:spTree>
    <p:extLst>
      <p:ext uri="{BB962C8B-B14F-4D97-AF65-F5344CB8AC3E}">
        <p14:creationId xmlns:p14="http://schemas.microsoft.com/office/powerpoint/2010/main" val="4199328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enjeux de la refonte</a:t>
            </a:r>
            <a:br>
              <a:rPr lang="fr-FR" dirty="0" smtClean="0"/>
            </a:br>
            <a:r>
              <a:rPr lang="fr-FR" sz="1600" b="1" u="sng" dirty="0" smtClean="0"/>
              <a:t>Enjeux fonctionnels</a:t>
            </a:r>
            <a:endParaRPr lang="fr-FR" sz="1600" dirty="0"/>
          </a:p>
        </p:txBody>
      </p:sp>
      <p:sp>
        <p:nvSpPr>
          <p:cNvPr id="3" name="Espace réservé du contenu 2"/>
          <p:cNvSpPr>
            <a:spLocks noGrp="1"/>
          </p:cNvSpPr>
          <p:nvPr>
            <p:ph idx="1"/>
          </p:nvPr>
        </p:nvSpPr>
        <p:spPr>
          <a:xfrm>
            <a:off x="230832" y="1423317"/>
            <a:ext cx="8229600" cy="4525963"/>
          </a:xfrm>
        </p:spPr>
        <p:txBody>
          <a:bodyPr>
            <a:normAutofit fontScale="77500" lnSpcReduction="20000"/>
          </a:bodyPr>
          <a:lstStyle/>
          <a:p>
            <a:endParaRPr lang="fr-FR" sz="2000" b="1" dirty="0"/>
          </a:p>
          <a:p>
            <a:pPr marL="0" indent="0">
              <a:buNone/>
            </a:pPr>
            <a:r>
              <a:rPr lang="fr-FR" sz="2000" b="1" dirty="0">
                <a:solidFill>
                  <a:schemeClr val="accent6"/>
                </a:solidFill>
              </a:rPr>
              <a:t>Utiliser un CMS nouvelle génération pour </a:t>
            </a:r>
            <a:r>
              <a:rPr lang="fr-FR" sz="2000" b="1" dirty="0" smtClean="0">
                <a:solidFill>
                  <a:schemeClr val="accent6"/>
                </a:solidFill>
              </a:rPr>
              <a:t>faciliter la gestion quotidienne du site </a:t>
            </a:r>
            <a:br>
              <a:rPr lang="fr-FR" sz="2000" b="1" dirty="0" smtClean="0">
                <a:solidFill>
                  <a:schemeClr val="accent6"/>
                </a:solidFill>
              </a:rPr>
            </a:br>
            <a:r>
              <a:rPr lang="fr-FR" sz="2000" b="1" dirty="0" smtClean="0">
                <a:solidFill>
                  <a:schemeClr val="accent6"/>
                </a:solidFill>
              </a:rPr>
              <a:t>et </a:t>
            </a:r>
            <a:r>
              <a:rPr lang="fr-FR" sz="2000" b="1" dirty="0">
                <a:solidFill>
                  <a:schemeClr val="accent6"/>
                </a:solidFill>
              </a:rPr>
              <a:t>être en adéquation avec les standards actuels du </a:t>
            </a:r>
            <a:r>
              <a:rPr lang="fr-FR" sz="2000" b="1" dirty="0" smtClean="0">
                <a:solidFill>
                  <a:schemeClr val="accent6"/>
                </a:solidFill>
              </a:rPr>
              <a:t>web</a:t>
            </a:r>
          </a:p>
          <a:p>
            <a:pPr marL="0" indent="0">
              <a:buNone/>
            </a:pPr>
            <a:endParaRPr lang="fr-FR" sz="2000" b="1" dirty="0" smtClean="0"/>
          </a:p>
          <a:p>
            <a:pPr lvl="1"/>
            <a:r>
              <a:rPr lang="fr-FR" sz="1600" b="1" dirty="0" smtClean="0"/>
              <a:t>Opter pour un nouvel outil de gestion de contenus</a:t>
            </a:r>
            <a:r>
              <a:rPr lang="fr-FR" sz="1600" dirty="0" smtClean="0"/>
              <a:t>, </a:t>
            </a:r>
            <a:r>
              <a:rPr lang="fr-FR" sz="1600" dirty="0"/>
              <a:t>plus </a:t>
            </a:r>
            <a:r>
              <a:rPr lang="fr-FR" sz="1600" dirty="0" smtClean="0"/>
              <a:t>flexible, plus </a:t>
            </a:r>
            <a:r>
              <a:rPr lang="fr-FR" sz="1600" dirty="0"/>
              <a:t>souple</a:t>
            </a:r>
            <a:r>
              <a:rPr lang="fr-FR" sz="1600" dirty="0" smtClean="0"/>
              <a:t>, plus modulaire pour favoriser la gestion des contenus </a:t>
            </a:r>
            <a:r>
              <a:rPr lang="fr-FR" sz="1600" u="sng" dirty="0" smtClean="0"/>
              <a:t>en toute autonomie </a:t>
            </a:r>
            <a:r>
              <a:rPr lang="fr-FR" sz="1600" dirty="0" smtClean="0"/>
              <a:t>(page d’accueil, pages de rubrique, page de contenus)</a:t>
            </a:r>
            <a:r>
              <a:rPr lang="fr-FR" sz="1600" u="sng" dirty="0" smtClean="0"/>
              <a:t/>
            </a:r>
            <a:br>
              <a:rPr lang="fr-FR" sz="1600" u="sng" dirty="0" smtClean="0"/>
            </a:br>
            <a:endParaRPr lang="fr-FR" sz="1600" u="sng" dirty="0" smtClean="0"/>
          </a:p>
          <a:p>
            <a:pPr lvl="1"/>
            <a:r>
              <a:rPr lang="fr-FR" sz="1600" dirty="0"/>
              <a:t>Mettre en place un </a:t>
            </a:r>
            <a:r>
              <a:rPr lang="fr-FR" sz="1600" b="1" dirty="0"/>
              <a:t>contrat de </a:t>
            </a:r>
            <a:r>
              <a:rPr lang="fr-FR" sz="1600" b="1" dirty="0" smtClean="0"/>
              <a:t>maintenance </a:t>
            </a:r>
            <a:r>
              <a:rPr lang="fr-FR" sz="1600" dirty="0" smtClean="0"/>
              <a:t>pour anticiper les mises à jour, faciliter la correction de bugs, la mise en place d’évolutions, etc.</a:t>
            </a:r>
            <a:r>
              <a:rPr lang="fr-FR" sz="1600" u="sng" dirty="0" smtClean="0"/>
              <a:t/>
            </a:r>
            <a:br>
              <a:rPr lang="fr-FR" sz="1600" u="sng" dirty="0" smtClean="0"/>
            </a:br>
            <a:endParaRPr lang="fr-FR" sz="1600" u="sng" dirty="0"/>
          </a:p>
          <a:p>
            <a:pPr lvl="1"/>
            <a:r>
              <a:rPr lang="fr-FR" sz="1600" b="1" dirty="0" smtClean="0"/>
              <a:t>Contribuer au pilotage éditorial </a:t>
            </a:r>
            <a:r>
              <a:rPr lang="fr-FR" sz="1600" dirty="0" smtClean="0"/>
              <a:t>: recherche de contenus par typologie, rubrique, format, contributeurs, date de publication / suivi statistiques / optimisation du référencement / URL communicantes / règles de nommage pour les documents téléchargeables et les contenus iconographiques / etc.</a:t>
            </a:r>
          </a:p>
          <a:p>
            <a:pPr lvl="1"/>
            <a:endParaRPr lang="fr-FR" sz="1600" u="sng" dirty="0"/>
          </a:p>
          <a:p>
            <a:pPr lvl="1"/>
            <a:r>
              <a:rPr lang="fr-FR" sz="1600" dirty="0" smtClean="0"/>
              <a:t>Permettre un </a:t>
            </a:r>
            <a:r>
              <a:rPr lang="fr-FR" sz="1600" b="1" dirty="0" err="1" smtClean="0"/>
              <a:t>process</a:t>
            </a:r>
            <a:r>
              <a:rPr lang="fr-FR" sz="1600" b="1" dirty="0" smtClean="0"/>
              <a:t> de publication de contenus </a:t>
            </a:r>
            <a:r>
              <a:rPr lang="fr-FR" sz="1600" dirty="0" smtClean="0"/>
              <a:t>s’appuyant sur un réseau de contributeurs (gestionnaires de formation) et de publicateurs/administrateurs (</a:t>
            </a:r>
            <a:r>
              <a:rPr lang="fr-FR" sz="1600" dirty="0" err="1" smtClean="0"/>
              <a:t>com</a:t>
            </a:r>
            <a:r>
              <a:rPr lang="fr-FR" sz="1600" dirty="0" smtClean="0"/>
              <a:t>) avec une fonctionnalité de workflow pour favoriser la traçabilité et le suivi de l’activité du site</a:t>
            </a:r>
            <a:br>
              <a:rPr lang="fr-FR" sz="1600" dirty="0" smtClean="0"/>
            </a:br>
            <a:endParaRPr lang="fr-FR" sz="1600" u="sng" dirty="0" smtClean="0"/>
          </a:p>
          <a:p>
            <a:pPr lvl="1"/>
            <a:r>
              <a:rPr lang="fr-FR" sz="1600" b="1" dirty="0"/>
              <a:t>A</a:t>
            </a:r>
            <a:r>
              <a:rPr lang="fr-FR" sz="1600" b="1" dirty="0" smtClean="0"/>
              <a:t>ccompagner </a:t>
            </a:r>
            <a:r>
              <a:rPr lang="fr-FR" sz="1600" b="1" dirty="0"/>
              <a:t>les contributeurs </a:t>
            </a:r>
            <a:r>
              <a:rPr lang="fr-FR" sz="1600" dirty="0"/>
              <a:t>dans l’utilisation </a:t>
            </a:r>
            <a:r>
              <a:rPr lang="fr-FR" sz="1600" dirty="0" smtClean="0"/>
              <a:t>du </a:t>
            </a:r>
            <a:r>
              <a:rPr lang="fr-FR" sz="1600" dirty="0"/>
              <a:t>nouvel </a:t>
            </a:r>
            <a:r>
              <a:rPr lang="fr-FR" sz="1600" dirty="0" smtClean="0"/>
              <a:t>outil (formation)</a:t>
            </a:r>
            <a:endParaRPr lang="fr-FR" sz="1600" dirty="0"/>
          </a:p>
          <a:p>
            <a:endParaRPr lang="fr-FR" sz="2000" dirty="0"/>
          </a:p>
          <a:p>
            <a:endParaRPr lang="fr-FR" sz="2000" b="1" dirty="0"/>
          </a:p>
          <a:p>
            <a:pPr marL="0" indent="0">
              <a:buNone/>
            </a:pPr>
            <a:r>
              <a:rPr lang="fr-FR" sz="2000" b="1" dirty="0" smtClean="0"/>
              <a:t/>
            </a:r>
            <a:br>
              <a:rPr lang="fr-FR" sz="2000" b="1" dirty="0" smtClean="0"/>
            </a:br>
            <a:r>
              <a:rPr lang="fr-FR" sz="2000" b="1" dirty="0" smtClean="0"/>
              <a:t/>
            </a:r>
            <a:br>
              <a:rPr lang="fr-FR" sz="2000" b="1" dirty="0" smtClean="0"/>
            </a:br>
            <a:endParaRPr lang="fr-FR" sz="1800" b="1" dirty="0"/>
          </a:p>
        </p:txBody>
      </p:sp>
      <p:sp>
        <p:nvSpPr>
          <p:cNvPr id="4" name="Espace réservé du numéro de diapositive 3"/>
          <p:cNvSpPr>
            <a:spLocks noGrp="1"/>
          </p:cNvSpPr>
          <p:nvPr>
            <p:ph type="sldNum" sz="quarter" idx="12"/>
          </p:nvPr>
        </p:nvSpPr>
        <p:spPr/>
        <p:txBody>
          <a:bodyPr/>
          <a:lstStyle/>
          <a:p>
            <a:fld id="{FEA9ABF9-1275-4332-88BE-A628674DE3F1}" type="slidenum">
              <a:rPr lang="fr-FR" smtClean="0"/>
              <a:t>8</a:t>
            </a:fld>
            <a:endParaRPr lang="fr-FR"/>
          </a:p>
        </p:txBody>
      </p:sp>
      <p:sp>
        <p:nvSpPr>
          <p:cNvPr id="5" name="Espace réservé du pied de page 4"/>
          <p:cNvSpPr>
            <a:spLocks noGrp="1"/>
          </p:cNvSpPr>
          <p:nvPr>
            <p:ph type="ftr" sz="quarter" idx="3"/>
          </p:nvPr>
        </p:nvSpPr>
        <p:spPr/>
        <p:txBody>
          <a:bodyPr/>
          <a:lstStyle/>
          <a:p>
            <a:r>
              <a:rPr lang="fr-FR" dirty="0"/>
              <a:t>Iae-paris.com, c’est quoi aujourd’hui – Juin 2018</a:t>
            </a:r>
          </a:p>
        </p:txBody>
      </p:sp>
    </p:spTree>
    <p:extLst>
      <p:ext uri="{BB962C8B-B14F-4D97-AF65-F5344CB8AC3E}">
        <p14:creationId xmlns:p14="http://schemas.microsoft.com/office/powerpoint/2010/main" val="96035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enjeux de la refonte</a:t>
            </a:r>
            <a:br>
              <a:rPr lang="fr-FR" dirty="0" smtClean="0"/>
            </a:br>
            <a:r>
              <a:rPr lang="fr-FR" sz="1600" b="1" u="sng" dirty="0" smtClean="0"/>
              <a:t>Enjeux sociétaux</a:t>
            </a:r>
            <a:endParaRPr lang="fr-FR" sz="1600" u="sng" dirty="0"/>
          </a:p>
        </p:txBody>
      </p:sp>
      <p:sp>
        <p:nvSpPr>
          <p:cNvPr id="3" name="Espace réservé du contenu 2"/>
          <p:cNvSpPr>
            <a:spLocks noGrp="1"/>
          </p:cNvSpPr>
          <p:nvPr>
            <p:ph idx="1"/>
          </p:nvPr>
        </p:nvSpPr>
        <p:spPr>
          <a:xfrm>
            <a:off x="230832" y="1639341"/>
            <a:ext cx="8229600" cy="4525963"/>
          </a:xfrm>
        </p:spPr>
        <p:txBody>
          <a:bodyPr>
            <a:normAutofit fontScale="92500" lnSpcReduction="10000"/>
          </a:bodyPr>
          <a:lstStyle/>
          <a:p>
            <a:pPr marL="0" indent="0">
              <a:buNone/>
            </a:pPr>
            <a:r>
              <a:rPr lang="fr-FR" sz="1600" b="1" dirty="0">
                <a:solidFill>
                  <a:schemeClr val="accent6"/>
                </a:solidFill>
              </a:rPr>
              <a:t>Adapter le site aux évolutions rapides du web,</a:t>
            </a:r>
            <a:br>
              <a:rPr lang="fr-FR" sz="1600" b="1" dirty="0">
                <a:solidFill>
                  <a:schemeClr val="accent6"/>
                </a:solidFill>
              </a:rPr>
            </a:br>
            <a:r>
              <a:rPr lang="fr-FR" sz="1600" b="1" dirty="0">
                <a:solidFill>
                  <a:schemeClr val="accent6"/>
                </a:solidFill>
              </a:rPr>
              <a:t>être en phase avec les modes de consommation actuels du web et de nos cibles en particulier</a:t>
            </a:r>
            <a:r>
              <a:rPr lang="fr-FR" sz="2000" b="1" dirty="0" smtClean="0"/>
              <a:t/>
            </a:r>
            <a:br>
              <a:rPr lang="fr-FR" sz="2000" b="1" dirty="0" smtClean="0"/>
            </a:br>
            <a:endParaRPr lang="fr-FR" sz="2000" b="1" dirty="0"/>
          </a:p>
          <a:p>
            <a:pPr marL="685800" lvl="1">
              <a:buFontTx/>
              <a:buChar char="-"/>
            </a:pPr>
            <a:r>
              <a:rPr lang="fr-FR" sz="1600" dirty="0" smtClean="0"/>
              <a:t>S’adapter </a:t>
            </a:r>
            <a:r>
              <a:rPr lang="fr-FR" sz="1600" dirty="0"/>
              <a:t>à tout type d’appareil et toute taille d’écran, via le </a:t>
            </a:r>
            <a:r>
              <a:rPr lang="fr-FR" sz="1600" b="1" dirty="0"/>
              <a:t>responsive </a:t>
            </a:r>
            <a:r>
              <a:rPr lang="fr-FR" sz="1600" b="1" dirty="0" smtClean="0"/>
              <a:t>design </a:t>
            </a:r>
            <a:br>
              <a:rPr lang="fr-FR" sz="1600" b="1" dirty="0" smtClean="0"/>
            </a:br>
            <a:r>
              <a:rPr lang="fr-FR" sz="1600" dirty="0" smtClean="0"/>
              <a:t>(25% de la fréquentation actuellement)</a:t>
            </a:r>
            <a:br>
              <a:rPr lang="fr-FR" sz="1600" dirty="0" smtClean="0"/>
            </a:br>
            <a:endParaRPr lang="fr-FR" sz="1600" dirty="0" smtClean="0"/>
          </a:p>
          <a:p>
            <a:pPr marL="685800" lvl="1">
              <a:buFontTx/>
              <a:buChar char="-"/>
            </a:pPr>
            <a:r>
              <a:rPr lang="fr-FR" sz="1600" b="1" dirty="0" smtClean="0"/>
              <a:t>Abandonner l’application mobile IAE Paris </a:t>
            </a:r>
            <a:r>
              <a:rPr lang="fr-FR" sz="1600" dirty="0" smtClean="0"/>
              <a:t>qui n’a qu’une valeur informative </a:t>
            </a:r>
            <a:r>
              <a:rPr lang="fr-FR" sz="1600" dirty="0" smtClean="0"/>
              <a:t>(doublon avec un site responsive design)</a:t>
            </a:r>
            <a:r>
              <a:rPr lang="fr-FR" sz="1600" dirty="0" smtClean="0"/>
              <a:t/>
            </a:r>
            <a:br>
              <a:rPr lang="fr-FR" sz="1600" dirty="0" smtClean="0"/>
            </a:br>
            <a:endParaRPr lang="fr-FR" sz="1600" dirty="0" smtClean="0"/>
          </a:p>
          <a:p>
            <a:pPr marL="685800" lvl="1">
              <a:buFontTx/>
              <a:buChar char="-"/>
            </a:pPr>
            <a:r>
              <a:rPr lang="fr-FR" sz="1600" dirty="0" smtClean="0"/>
              <a:t>Favoriser le partage de contenus sur les réseaux sociaux</a:t>
            </a:r>
            <a:br>
              <a:rPr lang="fr-FR" sz="1600" dirty="0" smtClean="0"/>
            </a:br>
            <a:endParaRPr lang="fr-FR" sz="1600" dirty="0"/>
          </a:p>
          <a:p>
            <a:pPr marL="685800" lvl="1">
              <a:buFontTx/>
              <a:buChar char="-"/>
            </a:pPr>
            <a:r>
              <a:rPr lang="fr-FR" sz="1600" dirty="0" smtClean="0"/>
              <a:t>Véhiculer l’image d’un établissement en phase avec son temps, orienté sur </a:t>
            </a:r>
            <a:r>
              <a:rPr lang="fr-FR" sz="1600" b="1" dirty="0" smtClean="0"/>
              <a:t>l’innovation </a:t>
            </a:r>
            <a:r>
              <a:rPr lang="fr-FR" sz="1600" dirty="0" smtClean="0"/>
              <a:t>et </a:t>
            </a:r>
            <a:r>
              <a:rPr lang="fr-FR" sz="1600" b="1" dirty="0" smtClean="0"/>
              <a:t>la modernité</a:t>
            </a:r>
            <a:r>
              <a:rPr lang="fr-FR" sz="1600" dirty="0" smtClean="0"/>
              <a:t/>
            </a:r>
            <a:br>
              <a:rPr lang="fr-FR" sz="1600" dirty="0" smtClean="0"/>
            </a:br>
            <a:endParaRPr lang="fr-FR" sz="1600" dirty="0" smtClean="0"/>
          </a:p>
          <a:p>
            <a:pPr marL="685800" lvl="1">
              <a:buFontTx/>
              <a:buChar char="-"/>
            </a:pPr>
            <a:endParaRPr lang="fr-FR" sz="2000" b="1" dirty="0"/>
          </a:p>
          <a:p>
            <a:pPr marL="0" indent="0">
              <a:buNone/>
            </a:pPr>
            <a:r>
              <a:rPr lang="fr-FR" sz="2000" b="1" dirty="0" smtClean="0"/>
              <a:t/>
            </a:r>
            <a:br>
              <a:rPr lang="fr-FR" sz="2000" b="1" dirty="0" smtClean="0"/>
            </a:br>
            <a:r>
              <a:rPr lang="fr-FR" sz="2000" b="1" dirty="0" smtClean="0"/>
              <a:t/>
            </a:r>
            <a:br>
              <a:rPr lang="fr-FR" sz="2000" b="1" dirty="0" smtClean="0"/>
            </a:br>
            <a:endParaRPr lang="fr-FR" sz="1800" b="1" dirty="0"/>
          </a:p>
        </p:txBody>
      </p:sp>
      <p:sp>
        <p:nvSpPr>
          <p:cNvPr id="4" name="Espace réservé du numéro de diapositive 3"/>
          <p:cNvSpPr>
            <a:spLocks noGrp="1"/>
          </p:cNvSpPr>
          <p:nvPr>
            <p:ph type="sldNum" sz="quarter" idx="12"/>
          </p:nvPr>
        </p:nvSpPr>
        <p:spPr/>
        <p:txBody>
          <a:bodyPr/>
          <a:lstStyle/>
          <a:p>
            <a:fld id="{FEA9ABF9-1275-4332-88BE-A628674DE3F1}" type="slidenum">
              <a:rPr lang="fr-FR" smtClean="0"/>
              <a:t>9</a:t>
            </a:fld>
            <a:endParaRPr lang="fr-FR"/>
          </a:p>
        </p:txBody>
      </p:sp>
      <p:sp>
        <p:nvSpPr>
          <p:cNvPr id="5" name="Espace réservé du pied de page 4"/>
          <p:cNvSpPr>
            <a:spLocks noGrp="1"/>
          </p:cNvSpPr>
          <p:nvPr>
            <p:ph type="ftr" sz="quarter" idx="3"/>
          </p:nvPr>
        </p:nvSpPr>
        <p:spPr/>
        <p:txBody>
          <a:bodyPr/>
          <a:lstStyle/>
          <a:p>
            <a:r>
              <a:rPr lang="fr-FR" dirty="0"/>
              <a:t>Iae-paris.com, c’est quoi aujourd’hui – Juin 2018</a:t>
            </a:r>
          </a:p>
        </p:txBody>
      </p:sp>
    </p:spTree>
    <p:extLst>
      <p:ext uri="{BB962C8B-B14F-4D97-AF65-F5344CB8AC3E}">
        <p14:creationId xmlns:p14="http://schemas.microsoft.com/office/powerpoint/2010/main" val="1813782152"/>
      </p:ext>
    </p:extLst>
  </p:cSld>
  <p:clrMapOvr>
    <a:masterClrMapping/>
  </p:clrMapOvr>
</p:sld>
</file>

<file path=ppt/theme/theme1.xml><?xml version="1.0" encoding="utf-8"?>
<a:theme xmlns:a="http://schemas.openxmlformats.org/drawingml/2006/main" name="MODELE_PP_2010_IA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MODELE_PP_2010_IAE</Template>
  <TotalTime>1123</TotalTime>
  <Words>298</Words>
  <Application>Microsoft Office PowerPoint</Application>
  <PresentationFormat>Affichage à l'écran (4:3)</PresentationFormat>
  <Paragraphs>179</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MODELE_PP_2010_IAE</vt:lpstr>
      <vt:lpstr> Refonte iae-paris.com   </vt:lpstr>
      <vt:lpstr>Sommaire</vt:lpstr>
      <vt:lpstr>Les partis pris</vt:lpstr>
      <vt:lpstr>Les enjeux de la refonte Enjeux éditoriaux </vt:lpstr>
      <vt:lpstr>Les enjeux de la refonte Enjeux éditoriaux/ergonomiques (1/3)</vt:lpstr>
      <vt:lpstr>Les enjeux de la refonte Enjeux éditoriaux/ergonomiques (2/3)</vt:lpstr>
      <vt:lpstr>Les enjeux de la refonte Enjeux éditoriaux/ergonomiques (3/3)</vt:lpstr>
      <vt:lpstr>Les enjeux de la refonte Enjeux fonctionnels</vt:lpstr>
      <vt:lpstr>Les enjeux de la refonte Enjeux sociétaux</vt:lpstr>
      <vt:lpstr>Les enjeux de la refonte Enjeux graphiques </vt:lpstr>
      <vt:lpstr>Méthodologie de travail </vt:lpstr>
      <vt:lpstr>Planning prévisionnel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iae-paris.com, c’est quoi aujourd’hui ?</dc:title>
  <dc:creator>Laurent</dc:creator>
  <cp:lastModifiedBy>Laurent</cp:lastModifiedBy>
  <cp:revision>58</cp:revision>
  <cp:lastPrinted>2018-07-17T15:42:03Z</cp:lastPrinted>
  <dcterms:created xsi:type="dcterms:W3CDTF">2018-06-22T14:27:05Z</dcterms:created>
  <dcterms:modified xsi:type="dcterms:W3CDTF">2018-08-28T17:25:32Z</dcterms:modified>
</cp:coreProperties>
</file>